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Ex1.xml" ContentType="application/vnd.ms-office.chartex+xml"/>
  <Override PartName="/ppt/charts/style1.xml" ContentType="application/vnd.ms-office.chartstyle+xml"/>
  <Override PartName="/ppt/charts/colors1.xml" ContentType="application/vnd.ms-office.chartcolorstyle+xml"/>
  <Override PartName="/ppt/charts/chart1.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257" r:id="rId2"/>
    <p:sldId id="258" r:id="rId3"/>
    <p:sldId id="270" r:id="rId4"/>
    <p:sldId id="266" r:id="rId5"/>
    <p:sldId id="290" r:id="rId6"/>
    <p:sldId id="268" r:id="rId7"/>
    <p:sldId id="272" r:id="rId8"/>
    <p:sldId id="269" r:id="rId9"/>
    <p:sldId id="288" r:id="rId10"/>
    <p:sldId id="286" r:id="rId11"/>
    <p:sldId id="26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859" autoAdjust="0"/>
    <p:restoredTop sz="94660"/>
  </p:normalViewPr>
  <p:slideViewPr>
    <p:cSldViewPr snapToGrid="0">
      <p:cViewPr varScale="1">
        <p:scale>
          <a:sx n="122" d="100"/>
          <a:sy n="122" d="100"/>
        </p:scale>
        <p:origin x="732"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2.xml"/><Relationship Id="rId1" Type="http://schemas.microsoft.com/office/2011/relationships/chartStyle" Target="style2.xml"/></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file:///\\Users\mojgun\Documents\IRONHACK\Mid-Project\Data\Coef_Data.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395607606997336E-2"/>
          <c:y val="3.8933690657474936E-2"/>
          <c:w val="0.94260439239300264"/>
          <c:h val="0.85946080322126817"/>
        </c:manualLayout>
      </c:layout>
      <c:barChart>
        <c:barDir val="col"/>
        <c:grouping val="clustered"/>
        <c:varyColors val="0"/>
        <c:ser>
          <c:idx val="0"/>
          <c:order val="0"/>
          <c:tx>
            <c:strRef>
              <c:f>Sheet1!$B$1</c:f>
              <c:strCache>
                <c:ptCount val="1"/>
                <c:pt idx="0">
                  <c:v>Avg. Current Equipment Days</c:v>
                </c:pt>
              </c:strCache>
            </c:strRef>
          </c:tx>
          <c:spPr>
            <a:gradFill flip="none" rotWithShape="1">
              <a:gsLst>
                <a:gs pos="10000">
                  <a:srgbClr val="3498DB"/>
                </a:gs>
                <a:gs pos="100000">
                  <a:srgbClr val="1BBC9D">
                    <a:lumMod val="65000"/>
                    <a:lumOff val="35000"/>
                  </a:srgbClr>
                </a:gs>
              </a:gsLst>
              <a:lin ang="5400000" scaled="1"/>
              <a:tileRect/>
            </a:gradFill>
            <a:ln>
              <a:noFill/>
            </a:ln>
            <a:effectLst/>
          </c:spPr>
          <c:invertIfNegative val="0"/>
          <c:dPt>
            <c:idx val="0"/>
            <c:invertIfNegative val="0"/>
            <c:bubble3D val="0"/>
            <c:extLst>
              <c:ext xmlns:c16="http://schemas.microsoft.com/office/drawing/2014/chart" uri="{C3380CC4-5D6E-409C-BE32-E72D297353CC}">
                <c16:uniqueId val="{00000000-A2FE-4162-A64D-7270E265A4BF}"/>
              </c:ext>
            </c:extLst>
          </c:dPt>
          <c:dPt>
            <c:idx val="1"/>
            <c:invertIfNegative val="0"/>
            <c:bubble3D val="0"/>
            <c:spPr>
              <a:gradFill flip="none" rotWithShape="1">
                <a:gsLst>
                  <a:gs pos="10000">
                    <a:srgbClr val="3498DB"/>
                  </a:gs>
                  <a:gs pos="100000">
                    <a:srgbClr val="1BBC9D">
                      <a:lumMod val="65000"/>
                      <a:lumOff val="35000"/>
                    </a:srgbClr>
                  </a:gs>
                </a:gsLst>
                <a:lin ang="5400000" scaled="1"/>
                <a:tileRect/>
              </a:gradFill>
              <a:ln>
                <a:noFill/>
              </a:ln>
              <a:effectLst/>
            </c:spPr>
            <c:extLst>
              <c:ext xmlns:c16="http://schemas.microsoft.com/office/drawing/2014/chart" uri="{C3380CC4-5D6E-409C-BE32-E72D297353CC}">
                <c16:uniqueId val="{00000002-A2FE-4162-A64D-7270E265A4BF}"/>
              </c:ext>
            </c:extLst>
          </c:dPt>
          <c:cat>
            <c:strRef>
              <c:f>Sheet1!$A$2:$A$3</c:f>
              <c:strCache>
                <c:ptCount val="2"/>
                <c:pt idx="0">
                  <c:v>Yes</c:v>
                </c:pt>
                <c:pt idx="1">
                  <c:v>No</c:v>
                </c:pt>
              </c:strCache>
            </c:strRef>
          </c:cat>
          <c:val>
            <c:numRef>
              <c:f>Sheet1!$B$2:$B$3</c:f>
              <c:numCache>
                <c:formatCode>General</c:formatCode>
                <c:ptCount val="2"/>
                <c:pt idx="0">
                  <c:v>422.01</c:v>
                </c:pt>
                <c:pt idx="1">
                  <c:v>364.45</c:v>
                </c:pt>
              </c:numCache>
            </c:numRef>
          </c:val>
          <c:extLst>
            <c:ext xmlns:c16="http://schemas.microsoft.com/office/drawing/2014/chart" uri="{C3380CC4-5D6E-409C-BE32-E72D297353CC}">
              <c16:uniqueId val="{00000009-A2FE-4162-A64D-7270E265A4BF}"/>
            </c:ext>
          </c:extLst>
        </c:ser>
        <c:dLbls>
          <c:showLegendKey val="0"/>
          <c:showVal val="0"/>
          <c:showCatName val="0"/>
          <c:showSerName val="0"/>
          <c:showPercent val="0"/>
          <c:showBubbleSize val="0"/>
        </c:dLbls>
        <c:gapWidth val="182"/>
        <c:axId val="-4714512"/>
        <c:axId val="-4722128"/>
      </c:barChart>
      <c:catAx>
        <c:axId val="-4714512"/>
        <c:scaling>
          <c:orientation val="minMax"/>
        </c:scaling>
        <c:delete val="0"/>
        <c:axPos val="b"/>
        <c:minorGridlines>
          <c:spPr>
            <a:ln w="9525" cap="flat" cmpd="sng" algn="ctr">
              <a:solidFill>
                <a:schemeClr val="bg1">
                  <a:lumMod val="95000"/>
                </a:schemeClr>
              </a:solidFill>
              <a:round/>
            </a:ln>
            <a:effectLst/>
          </c:spPr>
        </c:minorGridlines>
        <c:numFmt formatCode="General" sourceLinked="1"/>
        <c:majorTickMark val="out"/>
        <c:minorTickMark val="none"/>
        <c:tickLblPos val="nextTo"/>
        <c:spPr>
          <a:noFill/>
          <a:ln w="9525" cap="flat" cmpd="sng" algn="ctr">
            <a:solidFill>
              <a:schemeClr val="bg1">
                <a:lumMod val="6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Open Sans Light" panose="020B0306030504020204" pitchFamily="34" charset="0"/>
                <a:ea typeface="Open Sans Light" panose="020B0306030504020204" pitchFamily="34" charset="0"/>
                <a:cs typeface="Open Sans Light" panose="020B0306030504020204" pitchFamily="34" charset="0"/>
              </a:defRPr>
            </a:pPr>
            <a:endParaRPr lang="en-US"/>
          </a:p>
        </c:txPr>
        <c:crossAx val="-4722128"/>
        <c:crosses val="autoZero"/>
        <c:auto val="1"/>
        <c:lblAlgn val="ctr"/>
        <c:lblOffset val="100"/>
        <c:noMultiLvlLbl val="0"/>
      </c:catAx>
      <c:valAx>
        <c:axId val="-4722128"/>
        <c:scaling>
          <c:orientation val="minMax"/>
        </c:scaling>
        <c:delete val="0"/>
        <c:axPos val="l"/>
        <c:numFmt formatCode="General" sourceLinked="1"/>
        <c:majorTickMark val="out"/>
        <c:minorTickMark val="none"/>
        <c:tickLblPos val="nextTo"/>
        <c:spPr>
          <a:noFill/>
          <a:ln>
            <a:solidFill>
              <a:schemeClr val="bg1">
                <a:lumMod val="65000"/>
              </a:schemeClr>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Open Sans Light" panose="020B0306030504020204" pitchFamily="34" charset="0"/>
                <a:ea typeface="Open Sans Light" panose="020B0306030504020204" pitchFamily="34" charset="0"/>
                <a:cs typeface="Open Sans Light" panose="020B0306030504020204" pitchFamily="34" charset="0"/>
              </a:defRPr>
            </a:pPr>
            <a:endParaRPr lang="en-US"/>
          </a:p>
        </c:txPr>
        <c:crossAx val="-4714512"/>
        <c:crosses val="autoZero"/>
        <c:crossBetween val="between"/>
      </c:valAx>
      <c:spPr>
        <a:noFill/>
        <a:ln>
          <a:noFill/>
        </a:ln>
        <a:effectLst/>
      </c:spPr>
    </c:plotArea>
    <c:plotVisOnly val="1"/>
    <c:dispBlanksAs val="gap"/>
    <c:showDLblsOverMax val="0"/>
  </c:chart>
  <c:spPr>
    <a:noFill/>
    <a:ln>
      <a:noFill/>
    </a:ln>
    <a:effectLst/>
  </c:spPr>
  <c:txPr>
    <a:bodyPr/>
    <a:lstStyle/>
    <a:p>
      <a:pPr>
        <a:defRPr sz="900">
          <a:solidFill>
            <a:schemeClr val="tx1">
              <a:lumMod val="65000"/>
              <a:lumOff val="35000"/>
            </a:schemeClr>
          </a:solidFill>
          <a:latin typeface="Open Sans Light" panose="020B0306030504020204" pitchFamily="34" charset="0"/>
          <a:ea typeface="Open Sans Light" panose="020B0306030504020204" pitchFamily="34" charset="0"/>
          <a:cs typeface="Open Sans Light" panose="020B0306030504020204" pitchFamily="34" charset="0"/>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Coef_Data!$A$2:$A$11</cx:f>
        <cx:lvl ptCount="10">
          <cx:pt idx="0">CurrentEquipmentDays</cx:pt>
          <cx:pt idx="1">PeakCallsInOut</cx:pt>
          <cx:pt idx="2">TotalRecurringCharge</cx:pt>
          <cx:pt idx="3">Handsets</cx:pt>
          <cx:pt idx="4">MonthlyRevenue</cx:pt>
          <cx:pt idx="5">PercChangeMinutes</cx:pt>
          <cx:pt idx="6">BlockedCalls</cx:pt>
          <cx:pt idx="7">UniqueSubs</cx:pt>
          <cx:pt idx="8">MonthsInService</cx:pt>
          <cx:pt idx="9">DroppedCalls</cx:pt>
        </cx:lvl>
      </cx:strDim>
      <cx:numDim type="size">
        <cx:f>Coef_Data!$B$2:$B$11</cx:f>
        <cx:lvl ptCount="10" formatCode="0%">
          <cx:pt idx="0">0.393639481597233</cx:pt>
          <cx:pt idx="1">0.204537612625763</cx:pt>
          <cx:pt idx="2">0.15041000078271499</cx:pt>
          <cx:pt idx="3">0.149491334170575</cx:pt>
          <cx:pt idx="4">0.142988335854215</cx:pt>
          <cx:pt idx="5">0.1413459726231</cx:pt>
          <cx:pt idx="6">0.128313430775429</cx:pt>
          <cx:pt idx="7">0.123084853066757</cx:pt>
          <cx:pt idx="8">0.121835478866268</cx:pt>
          <cx:pt idx="9">0.109316835983821</cx:pt>
        </cx:lvl>
      </cx:numDim>
    </cx:data>
  </cx:chartData>
  <cx:chart>
    <cx:plotArea>
      <cx:plotAreaRegion>
        <cx:series layoutId="treemap" uniqueId="{9FB26D45-585F-CE43-B941-25F27134B09C}">
          <cx:tx>
            <cx:txData>
              <cx:f>Coef_Data!$B$1</cx:f>
              <cx:v>Coefficient</cx:v>
            </cx:txData>
          </cx:tx>
          <cx:dataLabels pos="ctr">
            <cx:visibility seriesName="0" categoryName="1" value="1"/>
            <cx:separator> </cx:separator>
          </cx:dataLabels>
          <cx:dataId val="0"/>
          <cx:layoutPr>
            <cx:parentLabelLayout val="overlapping"/>
          </cx:layoutPr>
        </cx:series>
      </cx:plotAreaRegion>
    </cx:plotArea>
  </cx:chart>
</cx: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416">
  <cs:axisTitle>
    <cs:lnRef idx="0"/>
    <cs:fillRef idx="0"/>
    <cs:effectRef idx="0"/>
    <cs:fontRef idx="minor">
      <a:schemeClr val="tx1">
        <a:lumMod val="65000"/>
        <a:lumOff val="35000"/>
      </a:schemeClr>
    </cs:fontRef>
    <cs:spPr>
      <a:solidFill>
        <a:schemeClr val="bg1">
          <a:lumMod val="65000"/>
        </a:schemeClr>
      </a:solidFill>
      <a:ln>
        <a:solidFill>
          <a:schemeClr val="bg1"/>
        </a:solidFill>
      </a:ln>
    </cs:spPr>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lt1"/>
    </cs:fontRef>
    <cs:defRPr sz="1000" b="1"/>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a:solidFill>
          <a:schemeClr val="lt1"/>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600" b="1" cap="all"/>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2.png>
</file>

<file path=ppt/media/image13.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B4F2E4-BCE1-4B07-8CCB-E511C772A0F9}" type="datetimeFigureOut">
              <a:rPr lang="en-US" smtClean="0"/>
              <a:t>6/3/2022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3AD79C-5DFA-4042-AC6B-E3AB08BF6710}" type="slidenum">
              <a:rPr lang="en-US" smtClean="0"/>
              <a:t>‹#›</a:t>
            </a:fld>
            <a:endParaRPr lang="en-US"/>
          </a:p>
        </p:txBody>
      </p:sp>
    </p:spTree>
    <p:extLst>
      <p:ext uri="{BB962C8B-B14F-4D97-AF65-F5344CB8AC3E}">
        <p14:creationId xmlns:p14="http://schemas.microsoft.com/office/powerpoint/2010/main" val="8401525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3AD79C-5DFA-4042-AC6B-E3AB08BF6710}" type="slidenum">
              <a:rPr lang="en-US" smtClean="0"/>
              <a:t>3</a:t>
            </a:fld>
            <a:endParaRPr lang="en-US"/>
          </a:p>
        </p:txBody>
      </p:sp>
    </p:spTree>
    <p:extLst>
      <p:ext uri="{BB962C8B-B14F-4D97-AF65-F5344CB8AC3E}">
        <p14:creationId xmlns:p14="http://schemas.microsoft.com/office/powerpoint/2010/main" val="25012666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3AD79C-5DFA-4042-AC6B-E3AB08BF6710}" type="slidenum">
              <a:rPr lang="en-US" smtClean="0"/>
              <a:t>4</a:t>
            </a:fld>
            <a:endParaRPr lang="en-US"/>
          </a:p>
        </p:txBody>
      </p:sp>
    </p:spTree>
    <p:extLst>
      <p:ext uri="{BB962C8B-B14F-4D97-AF65-F5344CB8AC3E}">
        <p14:creationId xmlns:p14="http://schemas.microsoft.com/office/powerpoint/2010/main" val="10302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35FAFA12-4AAA-4883-97DE-1A5C3D41666F}"/>
              </a:ext>
            </a:extLst>
          </p:cNvPr>
          <p:cNvSpPr>
            <a:spLocks noGrp="1"/>
          </p:cNvSpPr>
          <p:nvPr>
            <p:ph type="pic" sz="quarter" idx="10"/>
          </p:nvPr>
        </p:nvSpPr>
        <p:spPr>
          <a:xfrm>
            <a:off x="5112482" y="0"/>
            <a:ext cx="7079518" cy="6858000"/>
          </a:xfrm>
          <a:custGeom>
            <a:avLst/>
            <a:gdLst>
              <a:gd name="connsiteX0" fmla="*/ 1172404 w 7079518"/>
              <a:gd name="connsiteY0" fmla="*/ 0 h 6858000"/>
              <a:gd name="connsiteX1" fmla="*/ 7079518 w 7079518"/>
              <a:gd name="connsiteY1" fmla="*/ 0 h 6858000"/>
              <a:gd name="connsiteX2" fmla="*/ 7079518 w 7079518"/>
              <a:gd name="connsiteY2" fmla="*/ 6858000 h 6858000"/>
              <a:gd name="connsiteX3" fmla="*/ 3776318 w 7079518"/>
              <a:gd name="connsiteY3" fmla="*/ 6858000 h 6858000"/>
              <a:gd name="connsiteX4" fmla="*/ 880167 w 7079518"/>
              <a:gd name="connsiteY4" fmla="*/ 4279095 h 6858000"/>
              <a:gd name="connsiteX5" fmla="*/ 665222 w 7079518"/>
              <a:gd name="connsiteY5" fmla="*/ 56957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79518" h="6858000">
                <a:moveTo>
                  <a:pt x="1172404" y="0"/>
                </a:moveTo>
                <a:lnTo>
                  <a:pt x="7079518" y="0"/>
                </a:lnTo>
                <a:lnTo>
                  <a:pt x="7079518" y="6858000"/>
                </a:lnTo>
                <a:lnTo>
                  <a:pt x="3776318" y="6858000"/>
                </a:lnTo>
                <a:lnTo>
                  <a:pt x="880167" y="4279095"/>
                </a:lnTo>
                <a:cubicBezTo>
                  <a:pt x="-203544" y="3314095"/>
                  <a:pt x="-299778" y="1653284"/>
                  <a:pt x="665222" y="569573"/>
                </a:cubicBezTo>
                <a:close/>
              </a:path>
            </a:pathLst>
          </a:custGeom>
        </p:spPr>
        <p:txBody>
          <a:bodyPr wrap="square">
            <a:noAutofit/>
          </a:bodyPr>
          <a:lstStyle>
            <a:lvl1pPr marL="0" indent="0" algn="ctr">
              <a:buNone/>
              <a:defRPr sz="1800"/>
            </a:lvl1pPr>
          </a:lstStyle>
          <a:p>
            <a:r>
              <a:rPr lang="en-US"/>
              <a:t>Click icon to add picture</a:t>
            </a:r>
          </a:p>
        </p:txBody>
      </p:sp>
    </p:spTree>
    <p:extLst>
      <p:ext uri="{BB962C8B-B14F-4D97-AF65-F5344CB8AC3E}">
        <p14:creationId xmlns:p14="http://schemas.microsoft.com/office/powerpoint/2010/main" val="42871679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1_Custom Layout">
    <p:spTree>
      <p:nvGrpSpPr>
        <p:cNvPr id="1" name=""/>
        <p:cNvGrpSpPr/>
        <p:nvPr/>
      </p:nvGrpSpPr>
      <p:grpSpPr>
        <a:xfrm>
          <a:off x="0" y="0"/>
          <a:ext cx="0" cy="0"/>
          <a:chOff x="0" y="0"/>
          <a:chExt cx="0" cy="0"/>
        </a:xfrm>
      </p:grpSpPr>
      <p:sp>
        <p:nvSpPr>
          <p:cNvPr id="3" name="Picture Placeholder 7">
            <a:extLst>
              <a:ext uri="{FF2B5EF4-FFF2-40B4-BE49-F238E27FC236}">
                <a16:creationId xmlns:a16="http://schemas.microsoft.com/office/drawing/2014/main" id="{3CB12338-4A0F-484C-95C7-475D8AA7F470}"/>
              </a:ext>
            </a:extLst>
          </p:cNvPr>
          <p:cNvSpPr>
            <a:spLocks noGrp="1"/>
          </p:cNvSpPr>
          <p:nvPr>
            <p:ph type="pic" sz="quarter" idx="14" hasCustomPrompt="1"/>
          </p:nvPr>
        </p:nvSpPr>
        <p:spPr>
          <a:xfrm>
            <a:off x="0" y="0"/>
            <a:ext cx="12192000" cy="6858000"/>
          </a:xfrm>
          <a:prstGeom prst="rect">
            <a:avLst/>
          </a:prstGeom>
          <a:noFill/>
        </p:spPr>
        <p:txBody>
          <a:bodyPr/>
          <a:lstStyle>
            <a:lvl1pPr marL="0" indent="0">
              <a:buNone/>
              <a:defRPr sz="4800" baseline="0">
                <a:solidFill>
                  <a:schemeClr val="tx1"/>
                </a:solidFill>
              </a:defRPr>
            </a:lvl1pPr>
          </a:lstStyle>
          <a:p>
            <a:r>
              <a:rPr lang="en-US" dirty="0"/>
              <a:t> </a:t>
            </a:r>
          </a:p>
        </p:txBody>
      </p:sp>
      <p:sp>
        <p:nvSpPr>
          <p:cNvPr id="4" name="Picture Placeholder 15">
            <a:extLst>
              <a:ext uri="{FF2B5EF4-FFF2-40B4-BE49-F238E27FC236}">
                <a16:creationId xmlns:a16="http://schemas.microsoft.com/office/drawing/2014/main" id="{FD4818B7-2B91-4E82-86FB-EC83F328D8B9}"/>
              </a:ext>
            </a:extLst>
          </p:cNvPr>
          <p:cNvSpPr>
            <a:spLocks noGrp="1"/>
          </p:cNvSpPr>
          <p:nvPr>
            <p:ph type="pic" sz="quarter" idx="15"/>
          </p:nvPr>
        </p:nvSpPr>
        <p:spPr>
          <a:xfrm>
            <a:off x="7501662" y="880715"/>
            <a:ext cx="1887490" cy="1887490"/>
          </a:xfrm>
          <a:prstGeom prst="rect">
            <a:avLst/>
          </a:prstGeom>
        </p:spPr>
        <p:txBody>
          <a:bodyPr/>
          <a:lstStyle>
            <a:lvl1pPr marL="0" indent="0">
              <a:buNone/>
              <a:defRPr sz="1600">
                <a:latin typeface="+mj-lt"/>
              </a:defRPr>
            </a:lvl1pPr>
          </a:lstStyle>
          <a:p>
            <a:r>
              <a:rPr lang="en-US"/>
              <a:t>Click icon to add picture</a:t>
            </a:r>
          </a:p>
        </p:txBody>
      </p:sp>
      <p:sp>
        <p:nvSpPr>
          <p:cNvPr id="5" name="Picture Placeholder 15">
            <a:extLst>
              <a:ext uri="{FF2B5EF4-FFF2-40B4-BE49-F238E27FC236}">
                <a16:creationId xmlns:a16="http://schemas.microsoft.com/office/drawing/2014/main" id="{A20887A6-5EDF-463D-BF9C-3CA60EB62B6C}"/>
              </a:ext>
            </a:extLst>
          </p:cNvPr>
          <p:cNvSpPr>
            <a:spLocks noGrp="1"/>
          </p:cNvSpPr>
          <p:nvPr>
            <p:ph type="pic" sz="quarter" idx="16"/>
          </p:nvPr>
        </p:nvSpPr>
        <p:spPr>
          <a:xfrm>
            <a:off x="7501662" y="3619963"/>
            <a:ext cx="1887490" cy="1887490"/>
          </a:xfrm>
          <a:prstGeom prst="rect">
            <a:avLst/>
          </a:prstGeom>
        </p:spPr>
        <p:txBody>
          <a:bodyPr/>
          <a:lstStyle>
            <a:lvl1pPr marL="0" indent="0">
              <a:buNone/>
              <a:defRPr sz="1600">
                <a:latin typeface="+mj-lt"/>
              </a:defRPr>
            </a:lvl1pPr>
          </a:lstStyle>
          <a:p>
            <a:r>
              <a:rPr lang="en-US"/>
              <a:t>Click icon to add picture</a:t>
            </a:r>
          </a:p>
        </p:txBody>
      </p:sp>
      <p:sp>
        <p:nvSpPr>
          <p:cNvPr id="6" name="Picture Placeholder 15">
            <a:extLst>
              <a:ext uri="{FF2B5EF4-FFF2-40B4-BE49-F238E27FC236}">
                <a16:creationId xmlns:a16="http://schemas.microsoft.com/office/drawing/2014/main" id="{40ACA90E-A939-46F1-91CB-8C26B1879312}"/>
              </a:ext>
            </a:extLst>
          </p:cNvPr>
          <p:cNvSpPr>
            <a:spLocks noGrp="1"/>
          </p:cNvSpPr>
          <p:nvPr>
            <p:ph type="pic" sz="quarter" idx="10"/>
          </p:nvPr>
        </p:nvSpPr>
        <p:spPr>
          <a:xfrm>
            <a:off x="2802848" y="880715"/>
            <a:ext cx="1887490" cy="1887490"/>
          </a:xfrm>
          <a:prstGeom prst="rect">
            <a:avLst/>
          </a:prstGeom>
        </p:spPr>
        <p:txBody>
          <a:bodyPr/>
          <a:lstStyle>
            <a:lvl1pPr marL="0" indent="0">
              <a:buNone/>
              <a:defRPr sz="1600">
                <a:latin typeface="+mj-lt"/>
              </a:defRPr>
            </a:lvl1pPr>
          </a:lstStyle>
          <a:p>
            <a:r>
              <a:rPr lang="en-US"/>
              <a:t>Click icon to add picture</a:t>
            </a:r>
          </a:p>
        </p:txBody>
      </p:sp>
      <p:sp>
        <p:nvSpPr>
          <p:cNvPr id="7" name="Picture Placeholder 15">
            <a:extLst>
              <a:ext uri="{FF2B5EF4-FFF2-40B4-BE49-F238E27FC236}">
                <a16:creationId xmlns:a16="http://schemas.microsoft.com/office/drawing/2014/main" id="{CD2D13FF-BF43-4766-97CD-CB35895AF040}"/>
              </a:ext>
            </a:extLst>
          </p:cNvPr>
          <p:cNvSpPr>
            <a:spLocks noGrp="1"/>
          </p:cNvSpPr>
          <p:nvPr>
            <p:ph type="pic" sz="quarter" idx="11"/>
          </p:nvPr>
        </p:nvSpPr>
        <p:spPr>
          <a:xfrm>
            <a:off x="2802848" y="3619963"/>
            <a:ext cx="1887490" cy="1887490"/>
          </a:xfrm>
          <a:prstGeom prst="rect">
            <a:avLst/>
          </a:prstGeom>
        </p:spPr>
        <p:txBody>
          <a:bodyPr/>
          <a:lstStyle>
            <a:lvl1pPr marL="0" indent="0">
              <a:buNone/>
              <a:defRPr sz="1600">
                <a:latin typeface="+mj-lt"/>
              </a:defRPr>
            </a:lvl1pPr>
          </a:lstStyle>
          <a:p>
            <a:r>
              <a:rPr lang="en-US"/>
              <a:t>Click icon to add picture</a:t>
            </a:r>
          </a:p>
        </p:txBody>
      </p:sp>
      <p:sp>
        <p:nvSpPr>
          <p:cNvPr id="8" name="Picture Placeholder 15">
            <a:extLst>
              <a:ext uri="{FF2B5EF4-FFF2-40B4-BE49-F238E27FC236}">
                <a16:creationId xmlns:a16="http://schemas.microsoft.com/office/drawing/2014/main" id="{C528CEAE-61AA-4CEB-9774-FAC9ECC88EBC}"/>
              </a:ext>
            </a:extLst>
          </p:cNvPr>
          <p:cNvSpPr>
            <a:spLocks noGrp="1"/>
          </p:cNvSpPr>
          <p:nvPr>
            <p:ph type="pic" sz="quarter" idx="12"/>
          </p:nvPr>
        </p:nvSpPr>
        <p:spPr>
          <a:xfrm>
            <a:off x="5152255" y="880715"/>
            <a:ext cx="1887490" cy="1887490"/>
          </a:xfrm>
          <a:prstGeom prst="rect">
            <a:avLst/>
          </a:prstGeom>
        </p:spPr>
        <p:txBody>
          <a:bodyPr/>
          <a:lstStyle>
            <a:lvl1pPr marL="0" indent="0">
              <a:buNone/>
              <a:defRPr sz="1600">
                <a:latin typeface="+mj-lt"/>
              </a:defRPr>
            </a:lvl1pPr>
          </a:lstStyle>
          <a:p>
            <a:r>
              <a:rPr lang="en-US"/>
              <a:t>Click icon to add picture</a:t>
            </a:r>
          </a:p>
        </p:txBody>
      </p:sp>
      <p:sp>
        <p:nvSpPr>
          <p:cNvPr id="9" name="Picture Placeholder 15">
            <a:extLst>
              <a:ext uri="{FF2B5EF4-FFF2-40B4-BE49-F238E27FC236}">
                <a16:creationId xmlns:a16="http://schemas.microsoft.com/office/drawing/2014/main" id="{3FBEF9FC-C675-4F40-BA1D-290E39AD863D}"/>
              </a:ext>
            </a:extLst>
          </p:cNvPr>
          <p:cNvSpPr>
            <a:spLocks noGrp="1"/>
          </p:cNvSpPr>
          <p:nvPr>
            <p:ph type="pic" sz="quarter" idx="13"/>
          </p:nvPr>
        </p:nvSpPr>
        <p:spPr>
          <a:xfrm>
            <a:off x="5152255" y="3619963"/>
            <a:ext cx="1887490" cy="1887490"/>
          </a:xfrm>
          <a:prstGeom prst="rect">
            <a:avLst/>
          </a:prstGeom>
        </p:spPr>
        <p:txBody>
          <a:bodyPr/>
          <a:lstStyle>
            <a:lvl1pPr marL="0" indent="0">
              <a:buNone/>
              <a:defRPr sz="1600">
                <a:latin typeface="+mj-lt"/>
              </a:defRPr>
            </a:lvl1pPr>
          </a:lstStyle>
          <a:p>
            <a:r>
              <a:rPr lang="en-US"/>
              <a:t>Click icon to add picture</a:t>
            </a:r>
          </a:p>
        </p:txBody>
      </p:sp>
    </p:spTree>
    <p:extLst>
      <p:ext uri="{BB962C8B-B14F-4D97-AF65-F5344CB8AC3E}">
        <p14:creationId xmlns:p14="http://schemas.microsoft.com/office/powerpoint/2010/main" val="1077005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3_Custom Layout">
    <p:spTree>
      <p:nvGrpSpPr>
        <p:cNvPr id="1" name=""/>
        <p:cNvGrpSpPr/>
        <p:nvPr/>
      </p:nvGrpSpPr>
      <p:grpSpPr>
        <a:xfrm>
          <a:off x="0" y="0"/>
          <a:ext cx="0" cy="0"/>
          <a:chOff x="0" y="0"/>
          <a:chExt cx="0" cy="0"/>
        </a:xfrm>
      </p:grpSpPr>
      <p:sp>
        <p:nvSpPr>
          <p:cNvPr id="3" name="Picture Placeholder 7">
            <a:extLst>
              <a:ext uri="{FF2B5EF4-FFF2-40B4-BE49-F238E27FC236}">
                <a16:creationId xmlns:a16="http://schemas.microsoft.com/office/drawing/2014/main" id="{22FF015F-E64B-46EB-9D71-E194B4038C89}"/>
              </a:ext>
            </a:extLst>
          </p:cNvPr>
          <p:cNvSpPr>
            <a:spLocks noGrp="1"/>
          </p:cNvSpPr>
          <p:nvPr>
            <p:ph type="pic" sz="quarter" idx="14" hasCustomPrompt="1"/>
          </p:nvPr>
        </p:nvSpPr>
        <p:spPr>
          <a:xfrm>
            <a:off x="0" y="4234375"/>
            <a:ext cx="12192000" cy="2623625"/>
          </a:xfrm>
          <a:prstGeom prst="rect">
            <a:avLst/>
          </a:prstGeom>
          <a:noFill/>
        </p:spPr>
        <p:txBody>
          <a:bodyPr/>
          <a:lstStyle>
            <a:lvl1pPr marL="0" indent="0">
              <a:buNone/>
              <a:defRPr sz="4800" baseline="0">
                <a:solidFill>
                  <a:schemeClr val="tx1"/>
                </a:solidFill>
              </a:defRPr>
            </a:lvl1pPr>
          </a:lstStyle>
          <a:p>
            <a:r>
              <a:rPr lang="en-US" dirty="0"/>
              <a:t> </a:t>
            </a:r>
          </a:p>
        </p:txBody>
      </p:sp>
    </p:spTree>
    <p:extLst>
      <p:ext uri="{BB962C8B-B14F-4D97-AF65-F5344CB8AC3E}">
        <p14:creationId xmlns:p14="http://schemas.microsoft.com/office/powerpoint/2010/main" val="22186121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4_Custom Layout">
    <p:spTree>
      <p:nvGrpSpPr>
        <p:cNvPr id="1" name=""/>
        <p:cNvGrpSpPr/>
        <p:nvPr/>
      </p:nvGrpSpPr>
      <p:grpSpPr>
        <a:xfrm>
          <a:off x="0" y="0"/>
          <a:ext cx="0" cy="0"/>
          <a:chOff x="0" y="0"/>
          <a:chExt cx="0" cy="0"/>
        </a:xfrm>
      </p:grpSpPr>
      <p:sp>
        <p:nvSpPr>
          <p:cNvPr id="11" name="Picture Placeholder 7">
            <a:extLst>
              <a:ext uri="{FF2B5EF4-FFF2-40B4-BE49-F238E27FC236}">
                <a16:creationId xmlns:a16="http://schemas.microsoft.com/office/drawing/2014/main" id="{9406C318-8FA0-44A8-AB49-F168A5AEED2B}"/>
              </a:ext>
            </a:extLst>
          </p:cNvPr>
          <p:cNvSpPr>
            <a:spLocks noGrp="1"/>
          </p:cNvSpPr>
          <p:nvPr>
            <p:ph type="pic" sz="quarter" idx="15" hasCustomPrompt="1"/>
          </p:nvPr>
        </p:nvSpPr>
        <p:spPr>
          <a:xfrm>
            <a:off x="9014495" y="2700998"/>
            <a:ext cx="2633555" cy="3137095"/>
          </a:xfrm>
          <a:prstGeom prst="rect">
            <a:avLst/>
          </a:prstGeom>
          <a:noFill/>
        </p:spPr>
        <p:txBody>
          <a:bodyPr/>
          <a:lstStyle>
            <a:lvl1pPr marL="0" indent="0">
              <a:buNone/>
              <a:defRPr sz="4800" baseline="0">
                <a:solidFill>
                  <a:schemeClr val="tx1"/>
                </a:solidFill>
              </a:defRPr>
            </a:lvl1pPr>
          </a:lstStyle>
          <a:p>
            <a:r>
              <a:rPr lang="en-US" dirty="0"/>
              <a:t> </a:t>
            </a:r>
          </a:p>
        </p:txBody>
      </p:sp>
      <p:sp>
        <p:nvSpPr>
          <p:cNvPr id="8" name="Picture Placeholder 7">
            <a:extLst>
              <a:ext uri="{FF2B5EF4-FFF2-40B4-BE49-F238E27FC236}">
                <a16:creationId xmlns:a16="http://schemas.microsoft.com/office/drawing/2014/main" id="{FA0F582F-C11F-48AE-BA78-BC9A9F070BE1}"/>
              </a:ext>
            </a:extLst>
          </p:cNvPr>
          <p:cNvSpPr>
            <a:spLocks noGrp="1"/>
          </p:cNvSpPr>
          <p:nvPr>
            <p:ph type="pic" sz="quarter" idx="12" hasCustomPrompt="1"/>
          </p:nvPr>
        </p:nvSpPr>
        <p:spPr>
          <a:xfrm>
            <a:off x="717452" y="2700998"/>
            <a:ext cx="2633555" cy="3137095"/>
          </a:xfrm>
          <a:prstGeom prst="rect">
            <a:avLst/>
          </a:prstGeom>
          <a:noFill/>
        </p:spPr>
        <p:txBody>
          <a:bodyPr/>
          <a:lstStyle>
            <a:lvl1pPr marL="0" indent="0">
              <a:buNone/>
              <a:defRPr sz="4800" baseline="0">
                <a:solidFill>
                  <a:schemeClr val="tx1"/>
                </a:solidFill>
              </a:defRPr>
            </a:lvl1pPr>
          </a:lstStyle>
          <a:p>
            <a:r>
              <a:rPr lang="en-US" dirty="0"/>
              <a:t> </a:t>
            </a:r>
          </a:p>
        </p:txBody>
      </p:sp>
      <p:sp>
        <p:nvSpPr>
          <p:cNvPr id="9" name="Picture Placeholder 7">
            <a:extLst>
              <a:ext uri="{FF2B5EF4-FFF2-40B4-BE49-F238E27FC236}">
                <a16:creationId xmlns:a16="http://schemas.microsoft.com/office/drawing/2014/main" id="{5EE8E6E4-0437-4A70-9B44-5CCF438B3307}"/>
              </a:ext>
            </a:extLst>
          </p:cNvPr>
          <p:cNvSpPr>
            <a:spLocks noGrp="1"/>
          </p:cNvSpPr>
          <p:nvPr>
            <p:ph type="pic" sz="quarter" idx="13" hasCustomPrompt="1"/>
          </p:nvPr>
        </p:nvSpPr>
        <p:spPr>
          <a:xfrm>
            <a:off x="3483133" y="2700998"/>
            <a:ext cx="2633555" cy="3137095"/>
          </a:xfrm>
          <a:prstGeom prst="rect">
            <a:avLst/>
          </a:prstGeom>
          <a:noFill/>
        </p:spPr>
        <p:txBody>
          <a:bodyPr/>
          <a:lstStyle>
            <a:lvl1pPr marL="0" indent="0">
              <a:buNone/>
              <a:defRPr sz="4800" baseline="0">
                <a:solidFill>
                  <a:schemeClr val="tx1"/>
                </a:solidFill>
              </a:defRPr>
            </a:lvl1pPr>
          </a:lstStyle>
          <a:p>
            <a:r>
              <a:rPr lang="en-US" dirty="0"/>
              <a:t> </a:t>
            </a:r>
          </a:p>
        </p:txBody>
      </p:sp>
      <p:sp>
        <p:nvSpPr>
          <p:cNvPr id="10" name="Picture Placeholder 7">
            <a:extLst>
              <a:ext uri="{FF2B5EF4-FFF2-40B4-BE49-F238E27FC236}">
                <a16:creationId xmlns:a16="http://schemas.microsoft.com/office/drawing/2014/main" id="{D212EB12-C376-433F-A98F-F1355DBE8779}"/>
              </a:ext>
            </a:extLst>
          </p:cNvPr>
          <p:cNvSpPr>
            <a:spLocks noGrp="1"/>
          </p:cNvSpPr>
          <p:nvPr>
            <p:ph type="pic" sz="quarter" idx="14" hasCustomPrompt="1"/>
          </p:nvPr>
        </p:nvSpPr>
        <p:spPr>
          <a:xfrm>
            <a:off x="6248814" y="2700998"/>
            <a:ext cx="2633555" cy="3137095"/>
          </a:xfrm>
          <a:prstGeom prst="rect">
            <a:avLst/>
          </a:prstGeom>
          <a:noFill/>
        </p:spPr>
        <p:txBody>
          <a:bodyPr/>
          <a:lstStyle>
            <a:lvl1pPr marL="0" indent="0">
              <a:buNone/>
              <a:defRPr sz="4800" baseline="0">
                <a:solidFill>
                  <a:schemeClr val="tx1"/>
                </a:solidFill>
              </a:defRPr>
            </a:lvl1pPr>
          </a:lstStyle>
          <a:p>
            <a:r>
              <a:rPr lang="en-US" dirty="0"/>
              <a:t> </a:t>
            </a:r>
          </a:p>
        </p:txBody>
      </p:sp>
    </p:spTree>
    <p:extLst>
      <p:ext uri="{BB962C8B-B14F-4D97-AF65-F5344CB8AC3E}">
        <p14:creationId xmlns:p14="http://schemas.microsoft.com/office/powerpoint/2010/main" val="14527807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4_Title and Content">
    <p:spTree>
      <p:nvGrpSpPr>
        <p:cNvPr id="1" name=""/>
        <p:cNvGrpSpPr/>
        <p:nvPr/>
      </p:nvGrpSpPr>
      <p:grpSpPr>
        <a:xfrm>
          <a:off x="0" y="0"/>
          <a:ext cx="0" cy="0"/>
          <a:chOff x="0" y="0"/>
          <a:chExt cx="0" cy="0"/>
        </a:xfrm>
      </p:grpSpPr>
      <p:sp>
        <p:nvSpPr>
          <p:cNvPr id="2" name="Picture Placeholder 7">
            <a:extLst>
              <a:ext uri="{FF2B5EF4-FFF2-40B4-BE49-F238E27FC236}">
                <a16:creationId xmlns:a16="http://schemas.microsoft.com/office/drawing/2014/main" id="{20189001-142B-46CB-BE17-900909DAC693}"/>
              </a:ext>
            </a:extLst>
          </p:cNvPr>
          <p:cNvSpPr>
            <a:spLocks noGrp="1"/>
          </p:cNvSpPr>
          <p:nvPr>
            <p:ph type="pic" sz="quarter" idx="12" hasCustomPrompt="1"/>
          </p:nvPr>
        </p:nvSpPr>
        <p:spPr>
          <a:xfrm>
            <a:off x="955158" y="3868616"/>
            <a:ext cx="2156144" cy="2989385"/>
          </a:xfrm>
          <a:prstGeom prst="rect">
            <a:avLst/>
          </a:prstGeom>
          <a:noFill/>
        </p:spPr>
        <p:txBody>
          <a:bodyPr/>
          <a:lstStyle>
            <a:lvl1pPr marL="0" indent="0">
              <a:buNone/>
              <a:defRPr sz="4800" baseline="0">
                <a:solidFill>
                  <a:schemeClr val="tx1"/>
                </a:solidFill>
              </a:defRPr>
            </a:lvl1pPr>
          </a:lstStyle>
          <a:p>
            <a:r>
              <a:rPr lang="en-US" dirty="0"/>
              <a:t> </a:t>
            </a:r>
          </a:p>
        </p:txBody>
      </p:sp>
      <p:sp>
        <p:nvSpPr>
          <p:cNvPr id="3" name="Picture Placeholder 7">
            <a:extLst>
              <a:ext uri="{FF2B5EF4-FFF2-40B4-BE49-F238E27FC236}">
                <a16:creationId xmlns:a16="http://schemas.microsoft.com/office/drawing/2014/main" id="{176B5BE2-5E03-4DC2-B05A-CF4FAFB5D098}"/>
              </a:ext>
            </a:extLst>
          </p:cNvPr>
          <p:cNvSpPr>
            <a:spLocks noGrp="1"/>
          </p:cNvSpPr>
          <p:nvPr>
            <p:ph type="pic" sz="quarter" idx="13" hasCustomPrompt="1"/>
          </p:nvPr>
        </p:nvSpPr>
        <p:spPr>
          <a:xfrm>
            <a:off x="9055804" y="3868616"/>
            <a:ext cx="2156144" cy="2989385"/>
          </a:xfrm>
          <a:prstGeom prst="rect">
            <a:avLst/>
          </a:prstGeom>
          <a:noFill/>
        </p:spPr>
        <p:txBody>
          <a:bodyPr/>
          <a:lstStyle>
            <a:lvl1pPr marL="0" indent="0">
              <a:buNone/>
              <a:defRPr sz="4800" baseline="0">
                <a:solidFill>
                  <a:schemeClr val="tx1"/>
                </a:solidFill>
              </a:defRPr>
            </a:lvl1pPr>
          </a:lstStyle>
          <a:p>
            <a:r>
              <a:rPr lang="en-US" dirty="0"/>
              <a:t> </a:t>
            </a:r>
          </a:p>
        </p:txBody>
      </p:sp>
      <p:sp>
        <p:nvSpPr>
          <p:cNvPr id="4" name="Picture Placeholder 7">
            <a:extLst>
              <a:ext uri="{FF2B5EF4-FFF2-40B4-BE49-F238E27FC236}">
                <a16:creationId xmlns:a16="http://schemas.microsoft.com/office/drawing/2014/main" id="{54EF1A16-1EDB-4674-9C74-2EB4D6E8E1C9}"/>
              </a:ext>
            </a:extLst>
          </p:cNvPr>
          <p:cNvSpPr>
            <a:spLocks noGrp="1"/>
          </p:cNvSpPr>
          <p:nvPr>
            <p:ph type="pic" sz="quarter" idx="14" hasCustomPrompt="1"/>
          </p:nvPr>
        </p:nvSpPr>
        <p:spPr>
          <a:xfrm>
            <a:off x="3298082" y="3868615"/>
            <a:ext cx="5570941" cy="2989385"/>
          </a:xfrm>
          <a:prstGeom prst="rect">
            <a:avLst/>
          </a:prstGeom>
          <a:noFill/>
        </p:spPr>
        <p:txBody>
          <a:bodyPr/>
          <a:lstStyle>
            <a:lvl1pPr marL="0" indent="0">
              <a:buNone/>
              <a:defRPr sz="4800" baseline="0">
                <a:solidFill>
                  <a:schemeClr val="tx1"/>
                </a:solidFill>
              </a:defRPr>
            </a:lvl1pPr>
          </a:lstStyle>
          <a:p>
            <a:r>
              <a:rPr lang="en-US" dirty="0"/>
              <a:t> </a:t>
            </a:r>
          </a:p>
        </p:txBody>
      </p:sp>
    </p:spTree>
    <p:extLst>
      <p:ext uri="{BB962C8B-B14F-4D97-AF65-F5344CB8AC3E}">
        <p14:creationId xmlns:p14="http://schemas.microsoft.com/office/powerpoint/2010/main" val="12652240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5_Custom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63109212-5FD7-4E27-8833-7F10B27DAD26}"/>
              </a:ext>
            </a:extLst>
          </p:cNvPr>
          <p:cNvSpPr>
            <a:spLocks noGrp="1"/>
          </p:cNvSpPr>
          <p:nvPr>
            <p:ph type="pic" sz="quarter" idx="15" hasCustomPrompt="1"/>
          </p:nvPr>
        </p:nvSpPr>
        <p:spPr>
          <a:xfrm>
            <a:off x="5525562" y="3615397"/>
            <a:ext cx="2802511" cy="2518116"/>
          </a:xfrm>
          <a:prstGeom prst="rect">
            <a:avLst/>
          </a:prstGeom>
          <a:noFill/>
        </p:spPr>
        <p:txBody>
          <a:bodyPr/>
          <a:lstStyle>
            <a:lvl1pPr marL="0" indent="0">
              <a:buNone/>
              <a:defRPr sz="4800" baseline="0">
                <a:solidFill>
                  <a:schemeClr val="tx1"/>
                </a:solidFill>
              </a:defRPr>
            </a:lvl1pPr>
          </a:lstStyle>
          <a:p>
            <a:r>
              <a:rPr lang="en-US" dirty="0"/>
              <a:t> </a:t>
            </a:r>
          </a:p>
        </p:txBody>
      </p:sp>
      <p:sp>
        <p:nvSpPr>
          <p:cNvPr id="3" name="Rectangle 2">
            <a:extLst>
              <a:ext uri="{FF2B5EF4-FFF2-40B4-BE49-F238E27FC236}">
                <a16:creationId xmlns:a16="http://schemas.microsoft.com/office/drawing/2014/main" id="{30128515-5C1F-4EF3-B9D8-470263FC0A09}"/>
              </a:ext>
            </a:extLst>
          </p:cNvPr>
          <p:cNvSpPr/>
          <p:nvPr/>
        </p:nvSpPr>
        <p:spPr>
          <a:xfrm>
            <a:off x="8801686" y="0"/>
            <a:ext cx="3390314"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7">
            <a:extLst>
              <a:ext uri="{FF2B5EF4-FFF2-40B4-BE49-F238E27FC236}">
                <a16:creationId xmlns:a16="http://schemas.microsoft.com/office/drawing/2014/main" id="{88BB62A4-F523-4C4A-95E7-A89D02750D43}"/>
              </a:ext>
            </a:extLst>
          </p:cNvPr>
          <p:cNvSpPr>
            <a:spLocks noGrp="1"/>
          </p:cNvSpPr>
          <p:nvPr>
            <p:ph type="pic" sz="quarter" idx="14" hasCustomPrompt="1"/>
          </p:nvPr>
        </p:nvSpPr>
        <p:spPr>
          <a:xfrm>
            <a:off x="858129" y="3615398"/>
            <a:ext cx="4549596" cy="2518116"/>
          </a:xfrm>
          <a:prstGeom prst="rect">
            <a:avLst/>
          </a:prstGeom>
          <a:noFill/>
        </p:spPr>
        <p:txBody>
          <a:bodyPr/>
          <a:lstStyle>
            <a:lvl1pPr marL="0" indent="0">
              <a:buNone/>
              <a:defRPr sz="4800" baseline="0">
                <a:solidFill>
                  <a:schemeClr val="tx1"/>
                </a:solidFill>
              </a:defRPr>
            </a:lvl1pPr>
          </a:lstStyle>
          <a:p>
            <a:r>
              <a:rPr lang="en-US" dirty="0"/>
              <a:t> </a:t>
            </a:r>
          </a:p>
        </p:txBody>
      </p:sp>
    </p:spTree>
    <p:extLst>
      <p:ext uri="{BB962C8B-B14F-4D97-AF65-F5344CB8AC3E}">
        <p14:creationId xmlns:p14="http://schemas.microsoft.com/office/powerpoint/2010/main" val="14237546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_Title and Content">
    <p:spTree>
      <p:nvGrpSpPr>
        <p:cNvPr id="1" name=""/>
        <p:cNvGrpSpPr/>
        <p:nvPr/>
      </p:nvGrpSpPr>
      <p:grpSpPr>
        <a:xfrm>
          <a:off x="0" y="0"/>
          <a:ext cx="0" cy="0"/>
          <a:chOff x="0" y="0"/>
          <a:chExt cx="0" cy="0"/>
        </a:xfrm>
      </p:grpSpPr>
      <p:sp>
        <p:nvSpPr>
          <p:cNvPr id="13" name="Picture Placeholder 7">
            <a:extLst>
              <a:ext uri="{FF2B5EF4-FFF2-40B4-BE49-F238E27FC236}">
                <a16:creationId xmlns:a16="http://schemas.microsoft.com/office/drawing/2014/main" id="{C30CE534-6412-49DF-987A-B981AE521393}"/>
              </a:ext>
            </a:extLst>
          </p:cNvPr>
          <p:cNvSpPr>
            <a:spLocks noGrp="1"/>
          </p:cNvSpPr>
          <p:nvPr>
            <p:ph type="pic" sz="quarter" idx="14" hasCustomPrompt="1"/>
          </p:nvPr>
        </p:nvSpPr>
        <p:spPr>
          <a:xfrm>
            <a:off x="9238150" y="2191655"/>
            <a:ext cx="2953849" cy="2189699"/>
          </a:xfrm>
          <a:prstGeom prst="rect">
            <a:avLst/>
          </a:prstGeom>
          <a:noFill/>
        </p:spPr>
        <p:txBody>
          <a:bodyPr/>
          <a:lstStyle>
            <a:lvl1pPr marL="0" indent="0">
              <a:buNone/>
              <a:defRPr sz="4800" baseline="0">
                <a:solidFill>
                  <a:schemeClr val="tx1"/>
                </a:solidFill>
              </a:defRPr>
            </a:lvl1pPr>
          </a:lstStyle>
          <a:p>
            <a:r>
              <a:rPr lang="en-US" dirty="0"/>
              <a:t> </a:t>
            </a:r>
          </a:p>
        </p:txBody>
      </p:sp>
      <p:sp>
        <p:nvSpPr>
          <p:cNvPr id="9" name="Picture Placeholder 7">
            <a:extLst>
              <a:ext uri="{FF2B5EF4-FFF2-40B4-BE49-F238E27FC236}">
                <a16:creationId xmlns:a16="http://schemas.microsoft.com/office/drawing/2014/main" id="{D43639D2-D354-4B92-A4D5-EB9D374B964C}"/>
              </a:ext>
            </a:extLst>
          </p:cNvPr>
          <p:cNvSpPr>
            <a:spLocks noGrp="1"/>
          </p:cNvSpPr>
          <p:nvPr>
            <p:ph type="pic" sz="quarter" idx="10" hasCustomPrompt="1"/>
          </p:nvPr>
        </p:nvSpPr>
        <p:spPr>
          <a:xfrm>
            <a:off x="0" y="2191655"/>
            <a:ext cx="2953846" cy="4666343"/>
          </a:xfrm>
          <a:prstGeom prst="rect">
            <a:avLst/>
          </a:prstGeom>
          <a:noFill/>
        </p:spPr>
        <p:txBody>
          <a:bodyPr/>
          <a:lstStyle>
            <a:lvl1pPr marL="0" indent="0">
              <a:buNone/>
              <a:defRPr sz="4800" baseline="0">
                <a:solidFill>
                  <a:schemeClr val="tx1"/>
                </a:solidFill>
              </a:defRPr>
            </a:lvl1pPr>
          </a:lstStyle>
          <a:p>
            <a:r>
              <a:rPr lang="en-US" dirty="0"/>
              <a:t> </a:t>
            </a:r>
          </a:p>
        </p:txBody>
      </p:sp>
      <p:sp>
        <p:nvSpPr>
          <p:cNvPr id="10" name="Picture Placeholder 7">
            <a:extLst>
              <a:ext uri="{FF2B5EF4-FFF2-40B4-BE49-F238E27FC236}">
                <a16:creationId xmlns:a16="http://schemas.microsoft.com/office/drawing/2014/main" id="{5DCC15CE-9376-4B77-9E11-1B713A67DAB1}"/>
              </a:ext>
            </a:extLst>
          </p:cNvPr>
          <p:cNvSpPr>
            <a:spLocks noGrp="1"/>
          </p:cNvSpPr>
          <p:nvPr>
            <p:ph type="pic" sz="quarter" idx="11" hasCustomPrompt="1"/>
          </p:nvPr>
        </p:nvSpPr>
        <p:spPr>
          <a:xfrm>
            <a:off x="3079383" y="2191657"/>
            <a:ext cx="6033231" cy="2189699"/>
          </a:xfrm>
          <a:prstGeom prst="rect">
            <a:avLst/>
          </a:prstGeom>
          <a:noFill/>
        </p:spPr>
        <p:txBody>
          <a:bodyPr/>
          <a:lstStyle>
            <a:lvl1pPr marL="0" indent="0">
              <a:buNone/>
              <a:defRPr sz="4800" baseline="0">
                <a:solidFill>
                  <a:schemeClr val="tx1"/>
                </a:solidFill>
              </a:defRPr>
            </a:lvl1pPr>
          </a:lstStyle>
          <a:p>
            <a:r>
              <a:rPr lang="en-US" dirty="0"/>
              <a:t> </a:t>
            </a:r>
          </a:p>
        </p:txBody>
      </p:sp>
      <p:sp>
        <p:nvSpPr>
          <p:cNvPr id="11" name="Picture Placeholder 7">
            <a:extLst>
              <a:ext uri="{FF2B5EF4-FFF2-40B4-BE49-F238E27FC236}">
                <a16:creationId xmlns:a16="http://schemas.microsoft.com/office/drawing/2014/main" id="{7CD41DE0-47A2-4D53-AB23-24CB552DEDC3}"/>
              </a:ext>
            </a:extLst>
          </p:cNvPr>
          <p:cNvSpPr>
            <a:spLocks noGrp="1"/>
          </p:cNvSpPr>
          <p:nvPr>
            <p:ph type="pic" sz="quarter" idx="12" hasCustomPrompt="1"/>
          </p:nvPr>
        </p:nvSpPr>
        <p:spPr>
          <a:xfrm>
            <a:off x="3079382" y="4488325"/>
            <a:ext cx="2953849" cy="2369675"/>
          </a:xfrm>
          <a:prstGeom prst="rect">
            <a:avLst/>
          </a:prstGeom>
          <a:noFill/>
        </p:spPr>
        <p:txBody>
          <a:bodyPr/>
          <a:lstStyle>
            <a:lvl1pPr marL="0" indent="0">
              <a:buNone/>
              <a:defRPr sz="4800" baseline="0">
                <a:solidFill>
                  <a:schemeClr val="tx1"/>
                </a:solidFill>
              </a:defRPr>
            </a:lvl1pPr>
          </a:lstStyle>
          <a:p>
            <a:r>
              <a:rPr lang="en-US" dirty="0"/>
              <a:t> </a:t>
            </a:r>
          </a:p>
        </p:txBody>
      </p:sp>
      <p:sp>
        <p:nvSpPr>
          <p:cNvPr id="12" name="Picture Placeholder 7">
            <a:extLst>
              <a:ext uri="{FF2B5EF4-FFF2-40B4-BE49-F238E27FC236}">
                <a16:creationId xmlns:a16="http://schemas.microsoft.com/office/drawing/2014/main" id="{747E915D-F7C9-4003-86A7-A5311D40D68F}"/>
              </a:ext>
            </a:extLst>
          </p:cNvPr>
          <p:cNvSpPr>
            <a:spLocks noGrp="1"/>
          </p:cNvSpPr>
          <p:nvPr>
            <p:ph type="pic" sz="quarter" idx="13" hasCustomPrompt="1"/>
          </p:nvPr>
        </p:nvSpPr>
        <p:spPr>
          <a:xfrm>
            <a:off x="6158765" y="4488325"/>
            <a:ext cx="2953849" cy="2369675"/>
          </a:xfrm>
          <a:prstGeom prst="rect">
            <a:avLst/>
          </a:prstGeom>
          <a:noFill/>
        </p:spPr>
        <p:txBody>
          <a:bodyPr/>
          <a:lstStyle>
            <a:lvl1pPr marL="0" indent="0">
              <a:buNone/>
              <a:defRPr sz="4800" baseline="0">
                <a:solidFill>
                  <a:schemeClr val="tx1"/>
                </a:solidFill>
              </a:defRPr>
            </a:lvl1pPr>
          </a:lstStyle>
          <a:p>
            <a:r>
              <a:rPr lang="en-US" dirty="0"/>
              <a:t> </a:t>
            </a:r>
          </a:p>
        </p:txBody>
      </p:sp>
      <p:sp>
        <p:nvSpPr>
          <p:cNvPr id="14" name="Picture Placeholder 7">
            <a:extLst>
              <a:ext uri="{FF2B5EF4-FFF2-40B4-BE49-F238E27FC236}">
                <a16:creationId xmlns:a16="http://schemas.microsoft.com/office/drawing/2014/main" id="{92B3FED9-3200-47A4-86CB-FB11F5F6A019}"/>
              </a:ext>
            </a:extLst>
          </p:cNvPr>
          <p:cNvSpPr>
            <a:spLocks noGrp="1"/>
          </p:cNvSpPr>
          <p:nvPr>
            <p:ph type="pic" sz="quarter" idx="15" hasCustomPrompt="1"/>
          </p:nvPr>
        </p:nvSpPr>
        <p:spPr>
          <a:xfrm>
            <a:off x="9238151" y="4488325"/>
            <a:ext cx="2953849" cy="2369675"/>
          </a:xfrm>
          <a:prstGeom prst="rect">
            <a:avLst/>
          </a:prstGeom>
          <a:noFill/>
        </p:spPr>
        <p:txBody>
          <a:bodyPr/>
          <a:lstStyle>
            <a:lvl1pPr marL="0" indent="0">
              <a:buNone/>
              <a:defRPr sz="4800" baseline="0">
                <a:solidFill>
                  <a:schemeClr val="tx1"/>
                </a:solidFill>
              </a:defRPr>
            </a:lvl1pPr>
          </a:lstStyle>
          <a:p>
            <a:r>
              <a:rPr lang="en-US" dirty="0"/>
              <a:t> </a:t>
            </a:r>
          </a:p>
        </p:txBody>
      </p:sp>
    </p:spTree>
    <p:extLst>
      <p:ext uri="{BB962C8B-B14F-4D97-AF65-F5344CB8AC3E}">
        <p14:creationId xmlns:p14="http://schemas.microsoft.com/office/powerpoint/2010/main" val="24812024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sp>
        <p:nvSpPr>
          <p:cNvPr id="2" name="Picture Placeholder 7">
            <a:extLst>
              <a:ext uri="{FF2B5EF4-FFF2-40B4-BE49-F238E27FC236}">
                <a16:creationId xmlns:a16="http://schemas.microsoft.com/office/drawing/2014/main" id="{D2162D5D-38AD-4922-B7D3-E8D666EBD9A5}"/>
              </a:ext>
            </a:extLst>
          </p:cNvPr>
          <p:cNvSpPr>
            <a:spLocks noGrp="1"/>
          </p:cNvSpPr>
          <p:nvPr>
            <p:ph type="pic" sz="quarter" idx="10" hasCustomPrompt="1"/>
          </p:nvPr>
        </p:nvSpPr>
        <p:spPr>
          <a:xfrm>
            <a:off x="4925568" y="2413000"/>
            <a:ext cx="2288032" cy="2286000"/>
          </a:xfrm>
          <a:prstGeom prst="rect">
            <a:avLst/>
          </a:prstGeom>
          <a:noFill/>
        </p:spPr>
        <p:txBody>
          <a:bodyPr/>
          <a:lstStyle>
            <a:lvl1pPr marL="0" indent="0">
              <a:buNone/>
              <a:defRPr sz="4800" baseline="0">
                <a:solidFill>
                  <a:schemeClr val="tx1"/>
                </a:solidFill>
              </a:defRPr>
            </a:lvl1pPr>
          </a:lstStyle>
          <a:p>
            <a:r>
              <a:rPr lang="en-US" dirty="0"/>
              <a:t> </a:t>
            </a:r>
          </a:p>
        </p:txBody>
      </p:sp>
      <p:sp>
        <p:nvSpPr>
          <p:cNvPr id="3" name="Picture Placeholder 7">
            <a:extLst>
              <a:ext uri="{FF2B5EF4-FFF2-40B4-BE49-F238E27FC236}">
                <a16:creationId xmlns:a16="http://schemas.microsoft.com/office/drawing/2014/main" id="{E15263C8-C094-4850-AAB8-FEA6BC31DFE4}"/>
              </a:ext>
            </a:extLst>
          </p:cNvPr>
          <p:cNvSpPr>
            <a:spLocks noGrp="1"/>
          </p:cNvSpPr>
          <p:nvPr>
            <p:ph type="pic" sz="quarter" idx="58" hasCustomPrompt="1"/>
          </p:nvPr>
        </p:nvSpPr>
        <p:spPr>
          <a:xfrm>
            <a:off x="7404608" y="2413000"/>
            <a:ext cx="2288032" cy="2286000"/>
          </a:xfrm>
          <a:prstGeom prst="rect">
            <a:avLst/>
          </a:prstGeom>
          <a:noFill/>
        </p:spPr>
        <p:txBody>
          <a:bodyPr/>
          <a:lstStyle>
            <a:lvl1pPr marL="0" indent="0">
              <a:buNone/>
              <a:defRPr sz="4800" baseline="0">
                <a:solidFill>
                  <a:schemeClr val="tx1"/>
                </a:solidFill>
              </a:defRPr>
            </a:lvl1pPr>
          </a:lstStyle>
          <a:p>
            <a:r>
              <a:rPr lang="en-US" dirty="0"/>
              <a:t> </a:t>
            </a:r>
          </a:p>
        </p:txBody>
      </p:sp>
      <p:sp>
        <p:nvSpPr>
          <p:cNvPr id="4" name="Picture Placeholder 7">
            <a:extLst>
              <a:ext uri="{FF2B5EF4-FFF2-40B4-BE49-F238E27FC236}">
                <a16:creationId xmlns:a16="http://schemas.microsoft.com/office/drawing/2014/main" id="{5E990D5B-B9B5-49F1-86AD-9BA0B411C2C8}"/>
              </a:ext>
            </a:extLst>
          </p:cNvPr>
          <p:cNvSpPr>
            <a:spLocks noGrp="1"/>
          </p:cNvSpPr>
          <p:nvPr>
            <p:ph type="pic" sz="quarter" idx="62" hasCustomPrompt="1"/>
          </p:nvPr>
        </p:nvSpPr>
        <p:spPr>
          <a:xfrm>
            <a:off x="9903968" y="2413000"/>
            <a:ext cx="2288032" cy="2286000"/>
          </a:xfrm>
          <a:prstGeom prst="rect">
            <a:avLst/>
          </a:prstGeom>
          <a:noFill/>
        </p:spPr>
        <p:txBody>
          <a:bodyPr/>
          <a:lstStyle>
            <a:lvl1pPr marL="0" indent="0">
              <a:buNone/>
              <a:defRPr sz="4800" baseline="0">
                <a:solidFill>
                  <a:schemeClr val="tx1"/>
                </a:solidFill>
              </a:defRPr>
            </a:lvl1pPr>
          </a:lstStyle>
          <a:p>
            <a:r>
              <a:rPr lang="en-US" dirty="0"/>
              <a:t> </a:t>
            </a:r>
          </a:p>
        </p:txBody>
      </p:sp>
    </p:spTree>
    <p:extLst>
      <p:ext uri="{BB962C8B-B14F-4D97-AF65-F5344CB8AC3E}">
        <p14:creationId xmlns:p14="http://schemas.microsoft.com/office/powerpoint/2010/main" val="25496269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8_Custom Layout">
    <p:spTree>
      <p:nvGrpSpPr>
        <p:cNvPr id="1" name=""/>
        <p:cNvGrpSpPr/>
        <p:nvPr/>
      </p:nvGrpSpPr>
      <p:grpSpPr>
        <a:xfrm>
          <a:off x="0" y="0"/>
          <a:ext cx="0" cy="0"/>
          <a:chOff x="0" y="0"/>
          <a:chExt cx="0" cy="0"/>
        </a:xfrm>
      </p:grpSpPr>
      <p:sp>
        <p:nvSpPr>
          <p:cNvPr id="3" name="Picture Placeholder 7">
            <a:extLst>
              <a:ext uri="{FF2B5EF4-FFF2-40B4-BE49-F238E27FC236}">
                <a16:creationId xmlns:a16="http://schemas.microsoft.com/office/drawing/2014/main" id="{D3E7A5B0-D958-4361-8E21-2FB0E91E4272}"/>
              </a:ext>
            </a:extLst>
          </p:cNvPr>
          <p:cNvSpPr>
            <a:spLocks noGrp="1"/>
          </p:cNvSpPr>
          <p:nvPr>
            <p:ph type="pic" sz="quarter" idx="10" hasCustomPrompt="1"/>
          </p:nvPr>
        </p:nvSpPr>
        <p:spPr>
          <a:xfrm>
            <a:off x="1219200" y="2224315"/>
            <a:ext cx="2133600" cy="2286000"/>
          </a:xfrm>
          <a:prstGeom prst="rect">
            <a:avLst/>
          </a:prstGeom>
          <a:noFill/>
        </p:spPr>
        <p:txBody>
          <a:bodyPr/>
          <a:lstStyle>
            <a:lvl1pPr marL="0" indent="0">
              <a:buNone/>
              <a:defRPr sz="3200" baseline="0">
                <a:solidFill>
                  <a:schemeClr val="tx1">
                    <a:lumMod val="65000"/>
                    <a:lumOff val="35000"/>
                  </a:schemeClr>
                </a:solidFill>
              </a:defRPr>
            </a:lvl1pPr>
          </a:lstStyle>
          <a:p>
            <a:r>
              <a:rPr lang="en-US" dirty="0"/>
              <a:t> </a:t>
            </a:r>
          </a:p>
        </p:txBody>
      </p:sp>
      <p:sp>
        <p:nvSpPr>
          <p:cNvPr id="4" name="Picture Placeholder 7">
            <a:extLst>
              <a:ext uri="{FF2B5EF4-FFF2-40B4-BE49-F238E27FC236}">
                <a16:creationId xmlns:a16="http://schemas.microsoft.com/office/drawing/2014/main" id="{FE08B12C-6588-4431-AF58-342232F1ECC8}"/>
              </a:ext>
            </a:extLst>
          </p:cNvPr>
          <p:cNvSpPr>
            <a:spLocks noGrp="1"/>
          </p:cNvSpPr>
          <p:nvPr>
            <p:ph type="pic" sz="quarter" idx="58" hasCustomPrompt="1"/>
          </p:nvPr>
        </p:nvSpPr>
        <p:spPr>
          <a:xfrm>
            <a:off x="3759200" y="2224315"/>
            <a:ext cx="2133600" cy="2286000"/>
          </a:xfrm>
          <a:prstGeom prst="rect">
            <a:avLst/>
          </a:prstGeom>
          <a:noFill/>
        </p:spPr>
        <p:txBody>
          <a:bodyPr/>
          <a:lstStyle>
            <a:lvl1pPr marL="0" indent="0">
              <a:buNone/>
              <a:defRPr sz="3200" baseline="0">
                <a:solidFill>
                  <a:schemeClr val="tx1">
                    <a:lumMod val="65000"/>
                    <a:lumOff val="35000"/>
                  </a:schemeClr>
                </a:solidFill>
              </a:defRPr>
            </a:lvl1pPr>
          </a:lstStyle>
          <a:p>
            <a:r>
              <a:rPr lang="en-US" dirty="0"/>
              <a:t> </a:t>
            </a:r>
          </a:p>
        </p:txBody>
      </p:sp>
      <p:sp>
        <p:nvSpPr>
          <p:cNvPr id="5" name="Picture Placeholder 7">
            <a:extLst>
              <a:ext uri="{FF2B5EF4-FFF2-40B4-BE49-F238E27FC236}">
                <a16:creationId xmlns:a16="http://schemas.microsoft.com/office/drawing/2014/main" id="{B0139B2F-7107-45F0-8202-629F3DC56C21}"/>
              </a:ext>
            </a:extLst>
          </p:cNvPr>
          <p:cNvSpPr>
            <a:spLocks noGrp="1"/>
          </p:cNvSpPr>
          <p:nvPr>
            <p:ph type="pic" sz="quarter" idx="62" hasCustomPrompt="1"/>
          </p:nvPr>
        </p:nvSpPr>
        <p:spPr>
          <a:xfrm>
            <a:off x="6299200" y="2224315"/>
            <a:ext cx="2133600" cy="2286000"/>
          </a:xfrm>
          <a:prstGeom prst="rect">
            <a:avLst/>
          </a:prstGeom>
          <a:noFill/>
        </p:spPr>
        <p:txBody>
          <a:bodyPr/>
          <a:lstStyle>
            <a:lvl1pPr marL="0" indent="0">
              <a:buNone/>
              <a:defRPr sz="3200" baseline="0">
                <a:solidFill>
                  <a:schemeClr val="tx1">
                    <a:lumMod val="65000"/>
                    <a:lumOff val="35000"/>
                  </a:schemeClr>
                </a:solidFill>
              </a:defRPr>
            </a:lvl1pPr>
          </a:lstStyle>
          <a:p>
            <a:r>
              <a:rPr lang="en-US" dirty="0"/>
              <a:t> </a:t>
            </a:r>
          </a:p>
        </p:txBody>
      </p:sp>
      <p:sp>
        <p:nvSpPr>
          <p:cNvPr id="6" name="Picture Placeholder 7">
            <a:extLst>
              <a:ext uri="{FF2B5EF4-FFF2-40B4-BE49-F238E27FC236}">
                <a16:creationId xmlns:a16="http://schemas.microsoft.com/office/drawing/2014/main" id="{65FD0C21-F30D-4DC8-AFD5-61FF007A687F}"/>
              </a:ext>
            </a:extLst>
          </p:cNvPr>
          <p:cNvSpPr>
            <a:spLocks noGrp="1"/>
          </p:cNvSpPr>
          <p:nvPr>
            <p:ph type="pic" sz="quarter" idx="63" hasCustomPrompt="1"/>
          </p:nvPr>
        </p:nvSpPr>
        <p:spPr>
          <a:xfrm>
            <a:off x="8839200" y="2224315"/>
            <a:ext cx="2133600" cy="2286000"/>
          </a:xfrm>
          <a:prstGeom prst="rect">
            <a:avLst/>
          </a:prstGeom>
          <a:noFill/>
        </p:spPr>
        <p:txBody>
          <a:bodyPr/>
          <a:lstStyle>
            <a:lvl1pPr marL="0" indent="0">
              <a:buNone/>
              <a:defRPr sz="3200" baseline="0">
                <a:solidFill>
                  <a:schemeClr val="tx1">
                    <a:lumMod val="65000"/>
                    <a:lumOff val="35000"/>
                  </a:schemeClr>
                </a:solidFill>
              </a:defRPr>
            </a:lvl1pPr>
          </a:lstStyle>
          <a:p>
            <a:r>
              <a:rPr lang="en-US" dirty="0"/>
              <a:t> </a:t>
            </a:r>
          </a:p>
        </p:txBody>
      </p:sp>
    </p:spTree>
    <p:extLst>
      <p:ext uri="{BB962C8B-B14F-4D97-AF65-F5344CB8AC3E}">
        <p14:creationId xmlns:p14="http://schemas.microsoft.com/office/powerpoint/2010/main" val="4221076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9_Custom Layout">
    <p:spTree>
      <p:nvGrpSpPr>
        <p:cNvPr id="1" name=""/>
        <p:cNvGrpSpPr/>
        <p:nvPr/>
      </p:nvGrpSpPr>
      <p:grpSpPr>
        <a:xfrm>
          <a:off x="0" y="0"/>
          <a:ext cx="0" cy="0"/>
          <a:chOff x="0" y="0"/>
          <a:chExt cx="0" cy="0"/>
        </a:xfrm>
      </p:grpSpPr>
      <p:sp>
        <p:nvSpPr>
          <p:cNvPr id="3" name="Picture Placeholder 7">
            <a:extLst>
              <a:ext uri="{FF2B5EF4-FFF2-40B4-BE49-F238E27FC236}">
                <a16:creationId xmlns:a16="http://schemas.microsoft.com/office/drawing/2014/main" id="{DDCC48D3-006E-4246-8A9C-982442B8021A}"/>
              </a:ext>
            </a:extLst>
          </p:cNvPr>
          <p:cNvSpPr>
            <a:spLocks noGrp="1"/>
          </p:cNvSpPr>
          <p:nvPr>
            <p:ph type="pic" sz="quarter" idx="10" hasCustomPrompt="1"/>
          </p:nvPr>
        </p:nvSpPr>
        <p:spPr>
          <a:xfrm>
            <a:off x="957942" y="918030"/>
            <a:ext cx="3933372" cy="5076370"/>
          </a:xfrm>
          <a:prstGeom prst="rect">
            <a:avLst/>
          </a:prstGeom>
          <a:noFill/>
        </p:spPr>
        <p:txBody>
          <a:bodyPr/>
          <a:lstStyle>
            <a:lvl1pPr marL="0" indent="0">
              <a:buNone/>
              <a:defRPr sz="3200" baseline="0">
                <a:solidFill>
                  <a:schemeClr val="tx1">
                    <a:lumMod val="65000"/>
                    <a:lumOff val="35000"/>
                  </a:schemeClr>
                </a:solidFill>
              </a:defRPr>
            </a:lvl1pPr>
          </a:lstStyle>
          <a:p>
            <a:r>
              <a:rPr lang="en-US" dirty="0"/>
              <a:t> </a:t>
            </a:r>
          </a:p>
        </p:txBody>
      </p:sp>
    </p:spTree>
    <p:extLst>
      <p:ext uri="{BB962C8B-B14F-4D97-AF65-F5344CB8AC3E}">
        <p14:creationId xmlns:p14="http://schemas.microsoft.com/office/powerpoint/2010/main" val="35420850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358E5341-6AA9-4F3B-AE8A-66F7B710C497}"/>
              </a:ext>
            </a:extLst>
          </p:cNvPr>
          <p:cNvSpPr>
            <a:spLocks noGrp="1"/>
          </p:cNvSpPr>
          <p:nvPr>
            <p:ph type="pic" sz="quarter" idx="10"/>
          </p:nvPr>
        </p:nvSpPr>
        <p:spPr>
          <a:xfrm>
            <a:off x="0" y="0"/>
            <a:ext cx="4800600" cy="6858000"/>
          </a:xfrm>
          <a:prstGeom prst="rect">
            <a:avLst/>
          </a:prstGeom>
        </p:spPr>
        <p:txBody>
          <a:bodyPr/>
          <a:lstStyle>
            <a:lvl1pPr marL="0" indent="0">
              <a:buNone/>
              <a:defRPr sz="1800"/>
            </a:lvl1pPr>
          </a:lstStyle>
          <a:p>
            <a:r>
              <a:rPr lang="en-US"/>
              <a:t>Click icon to add picture</a:t>
            </a:r>
          </a:p>
        </p:txBody>
      </p:sp>
    </p:spTree>
    <p:extLst>
      <p:ext uri="{BB962C8B-B14F-4D97-AF65-F5344CB8AC3E}">
        <p14:creationId xmlns:p14="http://schemas.microsoft.com/office/powerpoint/2010/main" val="25127860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42187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E7A73916-DB32-40B6-9D30-F7DB8F13CD53}"/>
              </a:ext>
            </a:extLst>
          </p:cNvPr>
          <p:cNvSpPr>
            <a:spLocks noGrp="1"/>
          </p:cNvSpPr>
          <p:nvPr>
            <p:ph type="pic" sz="quarter" idx="10"/>
          </p:nvPr>
        </p:nvSpPr>
        <p:spPr>
          <a:xfrm>
            <a:off x="2686929" y="4290646"/>
            <a:ext cx="4079631" cy="2567354"/>
          </a:xfrm>
          <a:prstGeom prst="rect">
            <a:avLst/>
          </a:prstGeom>
        </p:spPr>
        <p:txBody>
          <a:bodyPr/>
          <a:lstStyle>
            <a:lvl1pPr marL="0" indent="0">
              <a:buNone/>
              <a:defRPr sz="1800"/>
            </a:lvl1pPr>
          </a:lstStyle>
          <a:p>
            <a:r>
              <a:rPr lang="en-US"/>
              <a:t>Click icon to add picture</a:t>
            </a:r>
          </a:p>
        </p:txBody>
      </p:sp>
      <p:sp>
        <p:nvSpPr>
          <p:cNvPr id="4" name="Picture Placeholder 2">
            <a:extLst>
              <a:ext uri="{FF2B5EF4-FFF2-40B4-BE49-F238E27FC236}">
                <a16:creationId xmlns:a16="http://schemas.microsoft.com/office/drawing/2014/main" id="{E7D1E623-3A6C-4F80-AA65-B8A41585F8F5}"/>
              </a:ext>
            </a:extLst>
          </p:cNvPr>
          <p:cNvSpPr>
            <a:spLocks noGrp="1"/>
          </p:cNvSpPr>
          <p:nvPr>
            <p:ph type="pic" sz="quarter" idx="11"/>
          </p:nvPr>
        </p:nvSpPr>
        <p:spPr>
          <a:xfrm>
            <a:off x="0" y="4290646"/>
            <a:ext cx="2686929" cy="2567354"/>
          </a:xfrm>
          <a:prstGeom prst="rect">
            <a:avLst/>
          </a:prstGeom>
        </p:spPr>
        <p:txBody>
          <a:bodyPr/>
          <a:lstStyle>
            <a:lvl1pPr marL="0" indent="0">
              <a:buNone/>
              <a:defRPr sz="1800"/>
            </a:lvl1pPr>
          </a:lstStyle>
          <a:p>
            <a:r>
              <a:rPr lang="en-US"/>
              <a:t>Click icon to add picture</a:t>
            </a:r>
          </a:p>
        </p:txBody>
      </p:sp>
      <p:sp>
        <p:nvSpPr>
          <p:cNvPr id="5" name="Picture Placeholder 2">
            <a:extLst>
              <a:ext uri="{FF2B5EF4-FFF2-40B4-BE49-F238E27FC236}">
                <a16:creationId xmlns:a16="http://schemas.microsoft.com/office/drawing/2014/main" id="{EFD1EADA-9C6A-44A3-8A5F-C488748DF944}"/>
              </a:ext>
            </a:extLst>
          </p:cNvPr>
          <p:cNvSpPr>
            <a:spLocks noGrp="1"/>
          </p:cNvSpPr>
          <p:nvPr>
            <p:ph type="pic" sz="quarter" idx="12"/>
          </p:nvPr>
        </p:nvSpPr>
        <p:spPr>
          <a:xfrm>
            <a:off x="6766560" y="4290646"/>
            <a:ext cx="2686929" cy="2567354"/>
          </a:xfrm>
          <a:prstGeom prst="rect">
            <a:avLst/>
          </a:prstGeom>
        </p:spPr>
        <p:txBody>
          <a:bodyPr/>
          <a:lstStyle>
            <a:lvl1pPr marL="0" indent="0">
              <a:buNone/>
              <a:defRPr sz="1800"/>
            </a:lvl1pPr>
          </a:lstStyle>
          <a:p>
            <a:r>
              <a:rPr lang="en-US"/>
              <a:t>Click icon to add picture</a:t>
            </a:r>
          </a:p>
        </p:txBody>
      </p:sp>
      <p:sp>
        <p:nvSpPr>
          <p:cNvPr id="6" name="Picture Placeholder 2">
            <a:extLst>
              <a:ext uri="{FF2B5EF4-FFF2-40B4-BE49-F238E27FC236}">
                <a16:creationId xmlns:a16="http://schemas.microsoft.com/office/drawing/2014/main" id="{CC25BB60-2738-49F5-893C-744B4E2851C7}"/>
              </a:ext>
            </a:extLst>
          </p:cNvPr>
          <p:cNvSpPr>
            <a:spLocks noGrp="1"/>
          </p:cNvSpPr>
          <p:nvPr>
            <p:ph type="pic" sz="quarter" idx="13"/>
          </p:nvPr>
        </p:nvSpPr>
        <p:spPr>
          <a:xfrm>
            <a:off x="9427699" y="4290646"/>
            <a:ext cx="2764302" cy="2567354"/>
          </a:xfrm>
          <a:prstGeom prst="rect">
            <a:avLst/>
          </a:prstGeom>
        </p:spPr>
        <p:txBody>
          <a:bodyPr/>
          <a:lstStyle>
            <a:lvl1pPr marL="0" indent="0">
              <a:buNone/>
              <a:defRPr sz="1800"/>
            </a:lvl1pPr>
          </a:lstStyle>
          <a:p>
            <a:r>
              <a:rPr lang="en-US"/>
              <a:t>Click icon to add picture</a:t>
            </a:r>
          </a:p>
        </p:txBody>
      </p:sp>
    </p:spTree>
    <p:extLst>
      <p:ext uri="{BB962C8B-B14F-4D97-AF65-F5344CB8AC3E}">
        <p14:creationId xmlns:p14="http://schemas.microsoft.com/office/powerpoint/2010/main" val="282249605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7_Title and Content">
    <p:spTree>
      <p:nvGrpSpPr>
        <p:cNvPr id="1" name=""/>
        <p:cNvGrpSpPr/>
        <p:nvPr/>
      </p:nvGrpSpPr>
      <p:grpSpPr>
        <a:xfrm>
          <a:off x="0" y="0"/>
          <a:ext cx="0" cy="0"/>
          <a:chOff x="0" y="0"/>
          <a:chExt cx="0" cy="0"/>
        </a:xfrm>
      </p:grpSpPr>
      <p:sp>
        <p:nvSpPr>
          <p:cNvPr id="2" name="Picture Placeholder 7">
            <a:extLst>
              <a:ext uri="{FF2B5EF4-FFF2-40B4-BE49-F238E27FC236}">
                <a16:creationId xmlns:a16="http://schemas.microsoft.com/office/drawing/2014/main" id="{453DAE81-5905-4AC1-B31E-11F43E5B9487}"/>
              </a:ext>
            </a:extLst>
          </p:cNvPr>
          <p:cNvSpPr>
            <a:spLocks noGrp="1"/>
          </p:cNvSpPr>
          <p:nvPr>
            <p:ph type="pic" sz="quarter" idx="13" hasCustomPrompt="1"/>
          </p:nvPr>
        </p:nvSpPr>
        <p:spPr>
          <a:xfrm>
            <a:off x="642800" y="1809750"/>
            <a:ext cx="6405700" cy="4305300"/>
          </a:xfrm>
          <a:prstGeom prst="rect">
            <a:avLst/>
          </a:prstGeom>
          <a:noFill/>
        </p:spPr>
        <p:txBody>
          <a:bodyPr/>
          <a:lstStyle>
            <a:lvl1pPr marL="0" indent="0">
              <a:buNone/>
              <a:defRPr sz="4800" baseline="0">
                <a:solidFill>
                  <a:schemeClr val="tx1"/>
                </a:solidFill>
              </a:defRPr>
            </a:lvl1pPr>
          </a:lstStyle>
          <a:p>
            <a:r>
              <a:rPr lang="en-US" dirty="0"/>
              <a:t> </a:t>
            </a:r>
          </a:p>
        </p:txBody>
      </p:sp>
    </p:spTree>
    <p:extLst>
      <p:ext uri="{BB962C8B-B14F-4D97-AF65-F5344CB8AC3E}">
        <p14:creationId xmlns:p14="http://schemas.microsoft.com/office/powerpoint/2010/main" val="6399326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0_Custom Layou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61224C0D-BD4C-49CA-A566-A95446E5CBB9}"/>
              </a:ext>
            </a:extLst>
          </p:cNvPr>
          <p:cNvSpPr>
            <a:spLocks noGrp="1"/>
          </p:cNvSpPr>
          <p:nvPr>
            <p:ph type="body" sz="quarter" idx="10" hasCustomPrompt="1"/>
          </p:nvPr>
        </p:nvSpPr>
        <p:spPr>
          <a:xfrm>
            <a:off x="943432" y="914854"/>
            <a:ext cx="9884226" cy="638175"/>
          </a:xfrm>
          <a:prstGeom prst="rect">
            <a:avLst/>
          </a:prstGeom>
        </p:spPr>
        <p:txBody>
          <a:bodyPr/>
          <a:lstStyle>
            <a:lvl1pPr marL="0" indent="0">
              <a:buNone/>
              <a:defRPr sz="3600">
                <a:solidFill>
                  <a:schemeClr val="tx1">
                    <a:lumMod val="75000"/>
                    <a:lumOff val="25000"/>
                  </a:schemeClr>
                </a:solidFill>
                <a:latin typeface="Montserrat" panose="00000500000000000000" pitchFamily="50" charset="0"/>
              </a:defRPr>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Your Tittle In Here</a:t>
            </a:r>
          </a:p>
        </p:txBody>
      </p:sp>
      <p:sp>
        <p:nvSpPr>
          <p:cNvPr id="5" name="Rectangle 4">
            <a:extLst>
              <a:ext uri="{FF2B5EF4-FFF2-40B4-BE49-F238E27FC236}">
                <a16:creationId xmlns:a16="http://schemas.microsoft.com/office/drawing/2014/main" id="{C916EE1C-FEC0-40F5-83B2-FD18490AFEC7}"/>
              </a:ext>
            </a:extLst>
          </p:cNvPr>
          <p:cNvSpPr/>
          <p:nvPr/>
        </p:nvSpPr>
        <p:spPr>
          <a:xfrm>
            <a:off x="1057184" y="1553029"/>
            <a:ext cx="439829" cy="71664"/>
          </a:xfrm>
          <a:prstGeom prst="rect">
            <a:avLst/>
          </a:prstGeom>
          <a:gradFill>
            <a:gsLst>
              <a:gs pos="0">
                <a:schemeClr val="accent1"/>
              </a:gs>
              <a:gs pos="100000">
                <a:schemeClr val="accent3"/>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634543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6_Custom Layou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61DF5186-73DB-4F82-A0E1-274F70443B58}"/>
              </a:ext>
            </a:extLst>
          </p:cNvPr>
          <p:cNvSpPr>
            <a:spLocks noGrp="1"/>
          </p:cNvSpPr>
          <p:nvPr>
            <p:ph type="pic" sz="quarter" idx="13" hasCustomPrompt="1"/>
          </p:nvPr>
        </p:nvSpPr>
        <p:spPr>
          <a:xfrm>
            <a:off x="0" y="0"/>
            <a:ext cx="7691356" cy="6858000"/>
          </a:xfrm>
          <a:custGeom>
            <a:avLst/>
            <a:gdLst>
              <a:gd name="connsiteX0" fmla="*/ 2794922 w 7691356"/>
              <a:gd name="connsiteY0" fmla="*/ 0 h 6858000"/>
              <a:gd name="connsiteX1" fmla="*/ 6417630 w 7691356"/>
              <a:gd name="connsiteY1" fmla="*/ 0 h 6858000"/>
              <a:gd name="connsiteX2" fmla="*/ 6968644 w 7691356"/>
              <a:gd name="connsiteY2" fmla="*/ 618798 h 6858000"/>
              <a:gd name="connsiteX3" fmla="*/ 6735123 w 7691356"/>
              <a:gd name="connsiteY3" fmla="*/ 4648911 h 6858000"/>
              <a:gd name="connsiteX4" fmla="*/ 4254281 w 7691356"/>
              <a:gd name="connsiteY4" fmla="*/ 6858000 h 6858000"/>
              <a:gd name="connsiteX5" fmla="*/ 0 w 7691356"/>
              <a:gd name="connsiteY5" fmla="*/ 6858000 h 6858000"/>
              <a:gd name="connsiteX6" fmla="*/ 0 w 7691356"/>
              <a:gd name="connsiteY6" fmla="*/ 6357737 h 6858000"/>
              <a:gd name="connsiteX7" fmla="*/ 2584644 w 7691356"/>
              <a:gd name="connsiteY7" fmla="*/ 4056216 h 6858000"/>
              <a:gd name="connsiteX8" fmla="*/ 2818165 w 7691356"/>
              <a:gd name="connsiteY8" fmla="*/ 2610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91356" h="6858000">
                <a:moveTo>
                  <a:pt x="2794922" y="0"/>
                </a:moveTo>
                <a:lnTo>
                  <a:pt x="6417630" y="0"/>
                </a:lnTo>
                <a:lnTo>
                  <a:pt x="6968644" y="618798"/>
                </a:lnTo>
                <a:cubicBezTo>
                  <a:pt x="8017043" y="1796167"/>
                  <a:pt x="7912492" y="3600512"/>
                  <a:pt x="6735123" y="4648911"/>
                </a:cubicBezTo>
                <a:lnTo>
                  <a:pt x="4254281" y="6858000"/>
                </a:lnTo>
                <a:lnTo>
                  <a:pt x="0" y="6858000"/>
                </a:lnTo>
                <a:lnTo>
                  <a:pt x="0" y="6357737"/>
                </a:lnTo>
                <a:lnTo>
                  <a:pt x="2584644" y="4056216"/>
                </a:lnTo>
                <a:cubicBezTo>
                  <a:pt x="3762013" y="3007817"/>
                  <a:pt x="3866564" y="1203472"/>
                  <a:pt x="2818165" y="26103"/>
                </a:cubicBezTo>
                <a:close/>
              </a:path>
            </a:pathLst>
          </a:custGeom>
          <a:noFill/>
        </p:spPr>
        <p:txBody>
          <a:bodyPr wrap="square">
            <a:noAutofit/>
          </a:bodyPr>
          <a:lstStyle>
            <a:lvl1pPr marL="0" indent="0">
              <a:buNone/>
              <a:defRPr sz="4800" baseline="0">
                <a:solidFill>
                  <a:schemeClr val="tx1"/>
                </a:solidFill>
              </a:defRPr>
            </a:lvl1pPr>
          </a:lstStyle>
          <a:p>
            <a:r>
              <a:rPr lang="en-US" dirty="0"/>
              <a:t> </a:t>
            </a:r>
          </a:p>
        </p:txBody>
      </p:sp>
    </p:spTree>
    <p:extLst>
      <p:ext uri="{BB962C8B-B14F-4D97-AF65-F5344CB8AC3E}">
        <p14:creationId xmlns:p14="http://schemas.microsoft.com/office/powerpoint/2010/main" val="35016094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6_Title and Content">
    <p:spTree>
      <p:nvGrpSpPr>
        <p:cNvPr id="1" name=""/>
        <p:cNvGrpSpPr/>
        <p:nvPr/>
      </p:nvGrpSpPr>
      <p:grpSpPr>
        <a:xfrm>
          <a:off x="0" y="0"/>
          <a:ext cx="0" cy="0"/>
          <a:chOff x="0" y="0"/>
          <a:chExt cx="0" cy="0"/>
        </a:xfrm>
      </p:grpSpPr>
      <p:sp>
        <p:nvSpPr>
          <p:cNvPr id="3" name="Picture Placeholder 7">
            <a:extLst>
              <a:ext uri="{FF2B5EF4-FFF2-40B4-BE49-F238E27FC236}">
                <a16:creationId xmlns:a16="http://schemas.microsoft.com/office/drawing/2014/main" id="{1391F95A-6C06-45C6-AA02-DF14145F6A37}"/>
              </a:ext>
            </a:extLst>
          </p:cNvPr>
          <p:cNvSpPr>
            <a:spLocks noGrp="1"/>
          </p:cNvSpPr>
          <p:nvPr>
            <p:ph type="pic" sz="quarter" idx="13" hasCustomPrompt="1"/>
          </p:nvPr>
        </p:nvSpPr>
        <p:spPr>
          <a:xfrm>
            <a:off x="6205400" y="0"/>
            <a:ext cx="2747260" cy="6858000"/>
          </a:xfrm>
          <a:prstGeom prst="rect">
            <a:avLst/>
          </a:prstGeom>
          <a:noFill/>
        </p:spPr>
        <p:txBody>
          <a:bodyPr/>
          <a:lstStyle>
            <a:lvl1pPr marL="0" indent="0">
              <a:buNone/>
              <a:defRPr sz="4800" baseline="0">
                <a:solidFill>
                  <a:schemeClr val="tx1"/>
                </a:solidFill>
              </a:defRPr>
            </a:lvl1pPr>
          </a:lstStyle>
          <a:p>
            <a:r>
              <a:rPr lang="en-US" dirty="0"/>
              <a:t> </a:t>
            </a:r>
          </a:p>
        </p:txBody>
      </p:sp>
    </p:spTree>
    <p:extLst>
      <p:ext uri="{BB962C8B-B14F-4D97-AF65-F5344CB8AC3E}">
        <p14:creationId xmlns:p14="http://schemas.microsoft.com/office/powerpoint/2010/main" val="1594079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5_Title and Content">
    <p:spTree>
      <p:nvGrpSpPr>
        <p:cNvPr id="1" name=""/>
        <p:cNvGrpSpPr/>
        <p:nvPr/>
      </p:nvGrpSpPr>
      <p:grpSpPr>
        <a:xfrm>
          <a:off x="0" y="0"/>
          <a:ext cx="0" cy="0"/>
          <a:chOff x="0" y="0"/>
          <a:chExt cx="0" cy="0"/>
        </a:xfrm>
      </p:grpSpPr>
      <p:sp>
        <p:nvSpPr>
          <p:cNvPr id="21" name="Picture Placeholder 7">
            <a:extLst>
              <a:ext uri="{FF2B5EF4-FFF2-40B4-BE49-F238E27FC236}">
                <a16:creationId xmlns:a16="http://schemas.microsoft.com/office/drawing/2014/main" id="{F01B8492-2C08-42D2-8D7A-10B705A6F9A0}"/>
              </a:ext>
            </a:extLst>
          </p:cNvPr>
          <p:cNvSpPr>
            <a:spLocks noGrp="1"/>
          </p:cNvSpPr>
          <p:nvPr>
            <p:ph type="pic" sz="quarter" idx="12" hasCustomPrompt="1"/>
          </p:nvPr>
        </p:nvSpPr>
        <p:spPr>
          <a:xfrm>
            <a:off x="1540706" y="2426676"/>
            <a:ext cx="1407060" cy="1407060"/>
          </a:xfrm>
          <a:prstGeom prst="rect">
            <a:avLst/>
          </a:prstGeom>
          <a:noFill/>
        </p:spPr>
        <p:txBody>
          <a:bodyPr/>
          <a:lstStyle>
            <a:lvl1pPr marL="0" indent="0">
              <a:buNone/>
              <a:defRPr sz="4800" baseline="0">
                <a:solidFill>
                  <a:schemeClr val="tx1"/>
                </a:solidFill>
              </a:defRPr>
            </a:lvl1pPr>
          </a:lstStyle>
          <a:p>
            <a:r>
              <a:rPr lang="en-US" dirty="0"/>
              <a:t> </a:t>
            </a:r>
          </a:p>
        </p:txBody>
      </p:sp>
      <p:sp>
        <p:nvSpPr>
          <p:cNvPr id="27" name="Picture Placeholder 7">
            <a:extLst>
              <a:ext uri="{FF2B5EF4-FFF2-40B4-BE49-F238E27FC236}">
                <a16:creationId xmlns:a16="http://schemas.microsoft.com/office/drawing/2014/main" id="{5D2B11DC-255A-4FC7-A8EF-972BD15E46C7}"/>
              </a:ext>
            </a:extLst>
          </p:cNvPr>
          <p:cNvSpPr>
            <a:spLocks noGrp="1"/>
          </p:cNvSpPr>
          <p:nvPr>
            <p:ph type="pic" sz="quarter" idx="18" hasCustomPrompt="1"/>
          </p:nvPr>
        </p:nvSpPr>
        <p:spPr>
          <a:xfrm>
            <a:off x="1549642" y="3957709"/>
            <a:ext cx="1407060" cy="1407060"/>
          </a:xfrm>
          <a:prstGeom prst="rect">
            <a:avLst/>
          </a:prstGeom>
          <a:noFill/>
        </p:spPr>
        <p:txBody>
          <a:bodyPr/>
          <a:lstStyle>
            <a:lvl1pPr marL="0" indent="0">
              <a:buNone/>
              <a:defRPr sz="4800" baseline="0">
                <a:solidFill>
                  <a:schemeClr val="tx1"/>
                </a:solidFill>
              </a:defRPr>
            </a:lvl1pPr>
          </a:lstStyle>
          <a:p>
            <a:r>
              <a:rPr lang="en-US" dirty="0"/>
              <a:t> </a:t>
            </a:r>
          </a:p>
        </p:txBody>
      </p:sp>
      <p:sp>
        <p:nvSpPr>
          <p:cNvPr id="28" name="Picture Placeholder 7">
            <a:extLst>
              <a:ext uri="{FF2B5EF4-FFF2-40B4-BE49-F238E27FC236}">
                <a16:creationId xmlns:a16="http://schemas.microsoft.com/office/drawing/2014/main" id="{F5272D83-B879-450C-8A88-F500E8A52FD0}"/>
              </a:ext>
            </a:extLst>
          </p:cNvPr>
          <p:cNvSpPr>
            <a:spLocks noGrp="1"/>
          </p:cNvSpPr>
          <p:nvPr>
            <p:ph type="pic" sz="quarter" idx="19" hasCustomPrompt="1"/>
          </p:nvPr>
        </p:nvSpPr>
        <p:spPr>
          <a:xfrm>
            <a:off x="3090348" y="3957708"/>
            <a:ext cx="1407060" cy="1407060"/>
          </a:xfrm>
          <a:prstGeom prst="rect">
            <a:avLst/>
          </a:prstGeom>
          <a:noFill/>
        </p:spPr>
        <p:txBody>
          <a:bodyPr/>
          <a:lstStyle>
            <a:lvl1pPr marL="0" indent="0">
              <a:buNone/>
              <a:defRPr sz="4800" baseline="0">
                <a:solidFill>
                  <a:schemeClr val="tx1"/>
                </a:solidFill>
              </a:defRPr>
            </a:lvl1pPr>
          </a:lstStyle>
          <a:p>
            <a:r>
              <a:rPr lang="en-US" dirty="0"/>
              <a:t> </a:t>
            </a:r>
          </a:p>
        </p:txBody>
      </p:sp>
      <p:sp>
        <p:nvSpPr>
          <p:cNvPr id="29" name="Picture Placeholder 7">
            <a:extLst>
              <a:ext uri="{FF2B5EF4-FFF2-40B4-BE49-F238E27FC236}">
                <a16:creationId xmlns:a16="http://schemas.microsoft.com/office/drawing/2014/main" id="{57B4FAE3-8223-4BBF-BC27-918CA2A0D70B}"/>
              </a:ext>
            </a:extLst>
          </p:cNvPr>
          <p:cNvSpPr>
            <a:spLocks noGrp="1"/>
          </p:cNvSpPr>
          <p:nvPr>
            <p:ph type="pic" sz="quarter" idx="20" hasCustomPrompt="1"/>
          </p:nvPr>
        </p:nvSpPr>
        <p:spPr>
          <a:xfrm>
            <a:off x="4631053" y="3957708"/>
            <a:ext cx="1407060" cy="1407060"/>
          </a:xfrm>
          <a:prstGeom prst="rect">
            <a:avLst/>
          </a:prstGeom>
          <a:noFill/>
        </p:spPr>
        <p:txBody>
          <a:bodyPr/>
          <a:lstStyle>
            <a:lvl1pPr marL="0" indent="0">
              <a:buNone/>
              <a:defRPr sz="4800" baseline="0">
                <a:solidFill>
                  <a:schemeClr val="tx1"/>
                </a:solidFill>
              </a:defRPr>
            </a:lvl1pPr>
          </a:lstStyle>
          <a:p>
            <a:r>
              <a:rPr lang="en-US" dirty="0"/>
              <a:t> </a:t>
            </a:r>
          </a:p>
        </p:txBody>
      </p:sp>
      <p:sp>
        <p:nvSpPr>
          <p:cNvPr id="30" name="Picture Placeholder 7">
            <a:extLst>
              <a:ext uri="{FF2B5EF4-FFF2-40B4-BE49-F238E27FC236}">
                <a16:creationId xmlns:a16="http://schemas.microsoft.com/office/drawing/2014/main" id="{033A39C3-9FD1-4527-BFAB-E8B6CAEAE946}"/>
              </a:ext>
            </a:extLst>
          </p:cNvPr>
          <p:cNvSpPr>
            <a:spLocks noGrp="1"/>
          </p:cNvSpPr>
          <p:nvPr>
            <p:ph type="pic" sz="quarter" idx="21" hasCustomPrompt="1"/>
          </p:nvPr>
        </p:nvSpPr>
        <p:spPr>
          <a:xfrm>
            <a:off x="6171759" y="3957708"/>
            <a:ext cx="1407060" cy="1407060"/>
          </a:xfrm>
          <a:prstGeom prst="rect">
            <a:avLst/>
          </a:prstGeom>
          <a:noFill/>
        </p:spPr>
        <p:txBody>
          <a:bodyPr/>
          <a:lstStyle>
            <a:lvl1pPr marL="0" indent="0">
              <a:buNone/>
              <a:defRPr sz="4800" baseline="0">
                <a:solidFill>
                  <a:schemeClr val="tx1"/>
                </a:solidFill>
              </a:defRPr>
            </a:lvl1pPr>
          </a:lstStyle>
          <a:p>
            <a:r>
              <a:rPr lang="en-US" dirty="0"/>
              <a:t> </a:t>
            </a:r>
          </a:p>
        </p:txBody>
      </p:sp>
      <p:sp>
        <p:nvSpPr>
          <p:cNvPr id="31" name="Picture Placeholder 7">
            <a:extLst>
              <a:ext uri="{FF2B5EF4-FFF2-40B4-BE49-F238E27FC236}">
                <a16:creationId xmlns:a16="http://schemas.microsoft.com/office/drawing/2014/main" id="{A211DB42-9F16-4C08-87E3-A589F76252D7}"/>
              </a:ext>
            </a:extLst>
          </p:cNvPr>
          <p:cNvSpPr>
            <a:spLocks noGrp="1"/>
          </p:cNvSpPr>
          <p:nvPr>
            <p:ph type="pic" sz="quarter" idx="22" hasCustomPrompt="1"/>
          </p:nvPr>
        </p:nvSpPr>
        <p:spPr>
          <a:xfrm>
            <a:off x="7712465" y="3957708"/>
            <a:ext cx="1407060" cy="1407060"/>
          </a:xfrm>
          <a:prstGeom prst="rect">
            <a:avLst/>
          </a:prstGeom>
          <a:noFill/>
        </p:spPr>
        <p:txBody>
          <a:bodyPr/>
          <a:lstStyle>
            <a:lvl1pPr marL="0" indent="0">
              <a:buNone/>
              <a:defRPr sz="4800" baseline="0">
                <a:solidFill>
                  <a:schemeClr val="tx1"/>
                </a:solidFill>
              </a:defRPr>
            </a:lvl1pPr>
          </a:lstStyle>
          <a:p>
            <a:r>
              <a:rPr lang="en-US" dirty="0"/>
              <a:t> </a:t>
            </a:r>
          </a:p>
        </p:txBody>
      </p:sp>
      <p:sp>
        <p:nvSpPr>
          <p:cNvPr id="32" name="Picture Placeholder 7">
            <a:extLst>
              <a:ext uri="{FF2B5EF4-FFF2-40B4-BE49-F238E27FC236}">
                <a16:creationId xmlns:a16="http://schemas.microsoft.com/office/drawing/2014/main" id="{B64106C4-B0F7-4791-88A3-F3F330F98F8A}"/>
              </a:ext>
            </a:extLst>
          </p:cNvPr>
          <p:cNvSpPr>
            <a:spLocks noGrp="1"/>
          </p:cNvSpPr>
          <p:nvPr>
            <p:ph type="pic" sz="quarter" idx="23" hasCustomPrompt="1"/>
          </p:nvPr>
        </p:nvSpPr>
        <p:spPr>
          <a:xfrm>
            <a:off x="9244234" y="3957708"/>
            <a:ext cx="1407060" cy="1407060"/>
          </a:xfrm>
          <a:prstGeom prst="rect">
            <a:avLst/>
          </a:prstGeom>
          <a:noFill/>
        </p:spPr>
        <p:txBody>
          <a:bodyPr/>
          <a:lstStyle>
            <a:lvl1pPr marL="0" indent="0">
              <a:buNone/>
              <a:defRPr sz="4800" baseline="0">
                <a:solidFill>
                  <a:schemeClr val="tx1"/>
                </a:solidFill>
              </a:defRPr>
            </a:lvl1pPr>
          </a:lstStyle>
          <a:p>
            <a:r>
              <a:rPr lang="en-US" dirty="0"/>
              <a:t> </a:t>
            </a:r>
          </a:p>
        </p:txBody>
      </p:sp>
      <p:sp>
        <p:nvSpPr>
          <p:cNvPr id="22" name="Picture Placeholder 7">
            <a:extLst>
              <a:ext uri="{FF2B5EF4-FFF2-40B4-BE49-F238E27FC236}">
                <a16:creationId xmlns:a16="http://schemas.microsoft.com/office/drawing/2014/main" id="{EFA4E30E-64C8-4364-9264-837A6217EFCE}"/>
              </a:ext>
            </a:extLst>
          </p:cNvPr>
          <p:cNvSpPr>
            <a:spLocks noGrp="1"/>
          </p:cNvSpPr>
          <p:nvPr>
            <p:ph type="pic" sz="quarter" idx="13" hasCustomPrompt="1"/>
          </p:nvPr>
        </p:nvSpPr>
        <p:spPr>
          <a:xfrm>
            <a:off x="3081412" y="2426675"/>
            <a:ext cx="1407060" cy="1407060"/>
          </a:xfrm>
          <a:prstGeom prst="rect">
            <a:avLst/>
          </a:prstGeom>
          <a:noFill/>
        </p:spPr>
        <p:txBody>
          <a:bodyPr/>
          <a:lstStyle>
            <a:lvl1pPr marL="0" indent="0">
              <a:buNone/>
              <a:defRPr sz="4800" baseline="0">
                <a:solidFill>
                  <a:schemeClr val="tx1"/>
                </a:solidFill>
              </a:defRPr>
            </a:lvl1pPr>
          </a:lstStyle>
          <a:p>
            <a:r>
              <a:rPr lang="en-US" dirty="0"/>
              <a:t> </a:t>
            </a:r>
          </a:p>
        </p:txBody>
      </p:sp>
      <p:sp>
        <p:nvSpPr>
          <p:cNvPr id="23" name="Picture Placeholder 7">
            <a:extLst>
              <a:ext uri="{FF2B5EF4-FFF2-40B4-BE49-F238E27FC236}">
                <a16:creationId xmlns:a16="http://schemas.microsoft.com/office/drawing/2014/main" id="{C26F0410-D97F-4AA4-A15A-B4E0C3590731}"/>
              </a:ext>
            </a:extLst>
          </p:cNvPr>
          <p:cNvSpPr>
            <a:spLocks noGrp="1"/>
          </p:cNvSpPr>
          <p:nvPr>
            <p:ph type="pic" sz="quarter" idx="14" hasCustomPrompt="1"/>
          </p:nvPr>
        </p:nvSpPr>
        <p:spPr>
          <a:xfrm>
            <a:off x="4622117" y="2426675"/>
            <a:ext cx="1407060" cy="1407060"/>
          </a:xfrm>
          <a:prstGeom prst="rect">
            <a:avLst/>
          </a:prstGeom>
          <a:noFill/>
        </p:spPr>
        <p:txBody>
          <a:bodyPr/>
          <a:lstStyle>
            <a:lvl1pPr marL="0" indent="0">
              <a:buNone/>
              <a:defRPr sz="4800" baseline="0">
                <a:solidFill>
                  <a:schemeClr val="tx1"/>
                </a:solidFill>
              </a:defRPr>
            </a:lvl1pPr>
          </a:lstStyle>
          <a:p>
            <a:r>
              <a:rPr lang="en-US" dirty="0"/>
              <a:t> </a:t>
            </a:r>
          </a:p>
        </p:txBody>
      </p:sp>
      <p:sp>
        <p:nvSpPr>
          <p:cNvPr id="24" name="Picture Placeholder 7">
            <a:extLst>
              <a:ext uri="{FF2B5EF4-FFF2-40B4-BE49-F238E27FC236}">
                <a16:creationId xmlns:a16="http://schemas.microsoft.com/office/drawing/2014/main" id="{A2B56BB0-9D2D-4E34-BA23-1CAE17182A1A}"/>
              </a:ext>
            </a:extLst>
          </p:cNvPr>
          <p:cNvSpPr>
            <a:spLocks noGrp="1"/>
          </p:cNvSpPr>
          <p:nvPr>
            <p:ph type="pic" sz="quarter" idx="15" hasCustomPrompt="1"/>
          </p:nvPr>
        </p:nvSpPr>
        <p:spPr>
          <a:xfrm>
            <a:off x="6162823" y="2426675"/>
            <a:ext cx="1407060" cy="1407060"/>
          </a:xfrm>
          <a:prstGeom prst="rect">
            <a:avLst/>
          </a:prstGeom>
          <a:noFill/>
        </p:spPr>
        <p:txBody>
          <a:bodyPr/>
          <a:lstStyle>
            <a:lvl1pPr marL="0" indent="0">
              <a:buNone/>
              <a:defRPr sz="4800" baseline="0">
                <a:solidFill>
                  <a:schemeClr val="tx1"/>
                </a:solidFill>
              </a:defRPr>
            </a:lvl1pPr>
          </a:lstStyle>
          <a:p>
            <a:r>
              <a:rPr lang="en-US" dirty="0"/>
              <a:t> </a:t>
            </a:r>
          </a:p>
        </p:txBody>
      </p:sp>
      <p:sp>
        <p:nvSpPr>
          <p:cNvPr id="25" name="Picture Placeholder 7">
            <a:extLst>
              <a:ext uri="{FF2B5EF4-FFF2-40B4-BE49-F238E27FC236}">
                <a16:creationId xmlns:a16="http://schemas.microsoft.com/office/drawing/2014/main" id="{4B938876-4865-4628-8B15-929FF39A2542}"/>
              </a:ext>
            </a:extLst>
          </p:cNvPr>
          <p:cNvSpPr>
            <a:spLocks noGrp="1"/>
          </p:cNvSpPr>
          <p:nvPr>
            <p:ph type="pic" sz="quarter" idx="16" hasCustomPrompt="1"/>
          </p:nvPr>
        </p:nvSpPr>
        <p:spPr>
          <a:xfrm>
            <a:off x="7703529" y="2426675"/>
            <a:ext cx="1407060" cy="1407060"/>
          </a:xfrm>
          <a:prstGeom prst="rect">
            <a:avLst/>
          </a:prstGeom>
          <a:noFill/>
        </p:spPr>
        <p:txBody>
          <a:bodyPr/>
          <a:lstStyle>
            <a:lvl1pPr marL="0" indent="0">
              <a:buNone/>
              <a:defRPr sz="4800" baseline="0">
                <a:solidFill>
                  <a:schemeClr val="tx1"/>
                </a:solidFill>
              </a:defRPr>
            </a:lvl1pPr>
          </a:lstStyle>
          <a:p>
            <a:r>
              <a:rPr lang="en-US" dirty="0"/>
              <a:t> </a:t>
            </a:r>
          </a:p>
        </p:txBody>
      </p:sp>
      <p:sp>
        <p:nvSpPr>
          <p:cNvPr id="26" name="Picture Placeholder 7">
            <a:extLst>
              <a:ext uri="{FF2B5EF4-FFF2-40B4-BE49-F238E27FC236}">
                <a16:creationId xmlns:a16="http://schemas.microsoft.com/office/drawing/2014/main" id="{9DFEFC50-6B03-4DB7-A9A1-6B4C32090640}"/>
              </a:ext>
            </a:extLst>
          </p:cNvPr>
          <p:cNvSpPr>
            <a:spLocks noGrp="1"/>
          </p:cNvSpPr>
          <p:nvPr>
            <p:ph type="pic" sz="quarter" idx="17" hasCustomPrompt="1"/>
          </p:nvPr>
        </p:nvSpPr>
        <p:spPr>
          <a:xfrm>
            <a:off x="9235298" y="2426675"/>
            <a:ext cx="1407060" cy="1407060"/>
          </a:xfrm>
          <a:prstGeom prst="rect">
            <a:avLst/>
          </a:prstGeom>
          <a:noFill/>
        </p:spPr>
        <p:txBody>
          <a:bodyPr/>
          <a:lstStyle>
            <a:lvl1pPr marL="0" indent="0">
              <a:buNone/>
              <a:defRPr sz="4800" baseline="0">
                <a:solidFill>
                  <a:schemeClr val="tx1"/>
                </a:solidFill>
              </a:defRPr>
            </a:lvl1pPr>
          </a:lstStyle>
          <a:p>
            <a:r>
              <a:rPr lang="en-US" dirty="0"/>
              <a:t> </a:t>
            </a:r>
          </a:p>
        </p:txBody>
      </p:sp>
    </p:spTree>
    <p:extLst>
      <p:ext uri="{BB962C8B-B14F-4D97-AF65-F5344CB8AC3E}">
        <p14:creationId xmlns:p14="http://schemas.microsoft.com/office/powerpoint/2010/main" val="18149261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sp>
        <p:nvSpPr>
          <p:cNvPr id="3" name="Picture Placeholder 7">
            <a:extLst>
              <a:ext uri="{FF2B5EF4-FFF2-40B4-BE49-F238E27FC236}">
                <a16:creationId xmlns:a16="http://schemas.microsoft.com/office/drawing/2014/main" id="{2213C9C4-4010-49DA-B8BE-A7A347D85920}"/>
              </a:ext>
            </a:extLst>
          </p:cNvPr>
          <p:cNvSpPr>
            <a:spLocks noGrp="1"/>
          </p:cNvSpPr>
          <p:nvPr>
            <p:ph type="pic" sz="quarter" idx="14" hasCustomPrompt="1"/>
          </p:nvPr>
        </p:nvSpPr>
        <p:spPr>
          <a:xfrm>
            <a:off x="0" y="0"/>
            <a:ext cx="12192000" cy="3615397"/>
          </a:xfrm>
          <a:prstGeom prst="rect">
            <a:avLst/>
          </a:prstGeom>
          <a:noFill/>
        </p:spPr>
        <p:txBody>
          <a:bodyPr/>
          <a:lstStyle>
            <a:lvl1pPr marL="0" indent="0">
              <a:buNone/>
              <a:defRPr sz="4800" baseline="0">
                <a:solidFill>
                  <a:schemeClr val="tx1"/>
                </a:solidFill>
              </a:defRPr>
            </a:lvl1pPr>
          </a:lstStyle>
          <a:p>
            <a:r>
              <a:rPr lang="en-US" dirty="0"/>
              <a:t> </a:t>
            </a:r>
          </a:p>
        </p:txBody>
      </p:sp>
    </p:spTree>
    <p:extLst>
      <p:ext uri="{BB962C8B-B14F-4D97-AF65-F5344CB8AC3E}">
        <p14:creationId xmlns:p14="http://schemas.microsoft.com/office/powerpoint/2010/main" val="42104339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7_Custom Layout">
    <p:spTree>
      <p:nvGrpSpPr>
        <p:cNvPr id="1" name=""/>
        <p:cNvGrpSpPr/>
        <p:nvPr/>
      </p:nvGrpSpPr>
      <p:grpSpPr>
        <a:xfrm>
          <a:off x="0" y="0"/>
          <a:ext cx="0" cy="0"/>
          <a:chOff x="0" y="0"/>
          <a:chExt cx="0" cy="0"/>
        </a:xfrm>
      </p:grpSpPr>
      <p:sp>
        <p:nvSpPr>
          <p:cNvPr id="3" name="Picture Placeholder 7">
            <a:extLst>
              <a:ext uri="{FF2B5EF4-FFF2-40B4-BE49-F238E27FC236}">
                <a16:creationId xmlns:a16="http://schemas.microsoft.com/office/drawing/2014/main" id="{F73FB619-8DBF-4FE1-A5C9-D4FBCB5F7537}"/>
              </a:ext>
            </a:extLst>
          </p:cNvPr>
          <p:cNvSpPr>
            <a:spLocks noGrp="1"/>
          </p:cNvSpPr>
          <p:nvPr>
            <p:ph type="pic" sz="quarter" idx="14" hasCustomPrompt="1"/>
          </p:nvPr>
        </p:nvSpPr>
        <p:spPr>
          <a:xfrm>
            <a:off x="8115300" y="647700"/>
            <a:ext cx="3524250" cy="5581650"/>
          </a:xfrm>
          <a:prstGeom prst="rect">
            <a:avLst/>
          </a:prstGeom>
          <a:noFill/>
        </p:spPr>
        <p:txBody>
          <a:bodyPr/>
          <a:lstStyle>
            <a:lvl1pPr marL="0" indent="0">
              <a:buNone/>
              <a:defRPr sz="4800" baseline="0">
                <a:solidFill>
                  <a:schemeClr val="tx1"/>
                </a:solidFill>
              </a:defRPr>
            </a:lvl1pPr>
          </a:lstStyle>
          <a:p>
            <a:r>
              <a:rPr lang="en-US" dirty="0"/>
              <a:t> </a:t>
            </a:r>
          </a:p>
        </p:txBody>
      </p:sp>
      <p:sp>
        <p:nvSpPr>
          <p:cNvPr id="4" name="Picture Placeholder 7">
            <a:extLst>
              <a:ext uri="{FF2B5EF4-FFF2-40B4-BE49-F238E27FC236}">
                <a16:creationId xmlns:a16="http://schemas.microsoft.com/office/drawing/2014/main" id="{0DAE2E30-2895-4DCB-AA3D-CEC5B2D0EDE4}"/>
              </a:ext>
            </a:extLst>
          </p:cNvPr>
          <p:cNvSpPr>
            <a:spLocks noGrp="1"/>
          </p:cNvSpPr>
          <p:nvPr>
            <p:ph type="pic" sz="quarter" idx="15" hasCustomPrompt="1"/>
          </p:nvPr>
        </p:nvSpPr>
        <p:spPr>
          <a:xfrm>
            <a:off x="4171950" y="647700"/>
            <a:ext cx="3524250" cy="5581650"/>
          </a:xfrm>
          <a:prstGeom prst="rect">
            <a:avLst/>
          </a:prstGeom>
          <a:noFill/>
        </p:spPr>
        <p:txBody>
          <a:bodyPr/>
          <a:lstStyle>
            <a:lvl1pPr marL="0" indent="0">
              <a:buNone/>
              <a:defRPr sz="4800" baseline="0">
                <a:solidFill>
                  <a:schemeClr val="tx1"/>
                </a:solidFill>
              </a:defRPr>
            </a:lvl1pPr>
          </a:lstStyle>
          <a:p>
            <a:r>
              <a:rPr lang="en-US" dirty="0"/>
              <a:t> </a:t>
            </a:r>
          </a:p>
        </p:txBody>
      </p:sp>
    </p:spTree>
    <p:extLst>
      <p:ext uri="{BB962C8B-B14F-4D97-AF65-F5344CB8AC3E}">
        <p14:creationId xmlns:p14="http://schemas.microsoft.com/office/powerpoint/2010/main" val="36568149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2_Custom Layout">
    <p:spTree>
      <p:nvGrpSpPr>
        <p:cNvPr id="1" name=""/>
        <p:cNvGrpSpPr/>
        <p:nvPr/>
      </p:nvGrpSpPr>
      <p:grpSpPr>
        <a:xfrm>
          <a:off x="0" y="0"/>
          <a:ext cx="0" cy="0"/>
          <a:chOff x="0" y="0"/>
          <a:chExt cx="0" cy="0"/>
        </a:xfrm>
      </p:grpSpPr>
      <p:sp>
        <p:nvSpPr>
          <p:cNvPr id="3" name="Picture Placeholder 7">
            <a:extLst>
              <a:ext uri="{FF2B5EF4-FFF2-40B4-BE49-F238E27FC236}">
                <a16:creationId xmlns:a16="http://schemas.microsoft.com/office/drawing/2014/main" id="{3CB12338-4A0F-484C-95C7-475D8AA7F470}"/>
              </a:ext>
            </a:extLst>
          </p:cNvPr>
          <p:cNvSpPr>
            <a:spLocks noGrp="1"/>
          </p:cNvSpPr>
          <p:nvPr>
            <p:ph type="pic" sz="quarter" idx="14" hasCustomPrompt="1"/>
          </p:nvPr>
        </p:nvSpPr>
        <p:spPr>
          <a:xfrm>
            <a:off x="0" y="0"/>
            <a:ext cx="12192000" cy="6858000"/>
          </a:xfrm>
          <a:prstGeom prst="rect">
            <a:avLst/>
          </a:prstGeom>
          <a:noFill/>
        </p:spPr>
        <p:txBody>
          <a:bodyPr/>
          <a:lstStyle>
            <a:lvl1pPr marL="0" indent="0">
              <a:buNone/>
              <a:defRPr sz="4800" baseline="0">
                <a:solidFill>
                  <a:schemeClr val="tx1"/>
                </a:solidFill>
              </a:defRPr>
            </a:lvl1pPr>
          </a:lstStyle>
          <a:p>
            <a:r>
              <a:rPr lang="en-US" dirty="0"/>
              <a:t> </a:t>
            </a:r>
          </a:p>
        </p:txBody>
      </p:sp>
    </p:spTree>
    <p:extLst>
      <p:ext uri="{BB962C8B-B14F-4D97-AF65-F5344CB8AC3E}">
        <p14:creationId xmlns:p14="http://schemas.microsoft.com/office/powerpoint/2010/main" val="1592877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922861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13.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hyperlink" Target="https://www.kaggle.com/jpacse/datasets-for-churn-telecom" TargetMode="External"/><Relationship Id="rId2" Type="http://schemas.openxmlformats.org/officeDocument/2006/relationships/image" Target="../media/image2.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2.xml"/><Relationship Id="rId5" Type="http://schemas.openxmlformats.org/officeDocument/2006/relationships/image" Target="../media/image12.emf"/><Relationship Id="rId4" Type="http://schemas.openxmlformats.org/officeDocument/2006/relationships/image" Target="../media/image11.emf"/></Relationships>
</file>

<file path=ppt/slides/_rels/slide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png"/><Relationship Id="rId1" Type="http://schemas.openxmlformats.org/officeDocument/2006/relationships/slideLayout" Target="../slideLayouts/slideLayout8.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8.emf"/></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microsoft.com/office/2014/relationships/chartEx" Target="../charts/chartEx1.xml"/><Relationship Id="rId1" Type="http://schemas.openxmlformats.org/officeDocument/2006/relationships/slideLayout" Target="../slideLayouts/slideLayout2.xml"/><Relationship Id="rId4" Type="http://schemas.openxmlformats.org/officeDocument/2006/relationships/chart" Target="../charts/char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A7E72683-6197-4F0C-9630-22C2CBCBB4C6}"/>
              </a:ext>
            </a:extLst>
          </p:cNvPr>
          <p:cNvSpPr/>
          <p:nvPr/>
        </p:nvSpPr>
        <p:spPr>
          <a:xfrm rot="12499375">
            <a:off x="-490328" y="-1159051"/>
            <a:ext cx="3611982" cy="5049020"/>
          </a:xfrm>
          <a:custGeom>
            <a:avLst/>
            <a:gdLst>
              <a:gd name="connsiteX0" fmla="*/ 3611982 w 3611982"/>
              <a:gd name="connsiteY0" fmla="*/ 3102304 h 5049020"/>
              <a:gd name="connsiteX1" fmla="*/ 0 w 3611982"/>
              <a:gd name="connsiteY1" fmla="*/ 5049020 h 5049020"/>
              <a:gd name="connsiteX2" fmla="*/ 0 w 3611982"/>
              <a:gd name="connsiteY2" fmla="*/ 1328464 h 5049020"/>
              <a:gd name="connsiteX3" fmla="*/ 1328464 w 3611982"/>
              <a:gd name="connsiteY3" fmla="*/ 0 h 5049020"/>
              <a:gd name="connsiteX4" fmla="*/ 1939962 w 3611982"/>
              <a:gd name="connsiteY4" fmla="*/ 0 h 5049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1982" h="5049020">
                <a:moveTo>
                  <a:pt x="3611982" y="3102304"/>
                </a:moveTo>
                <a:lnTo>
                  <a:pt x="0" y="5049020"/>
                </a:lnTo>
                <a:lnTo>
                  <a:pt x="0" y="1328464"/>
                </a:lnTo>
                <a:cubicBezTo>
                  <a:pt x="0" y="594774"/>
                  <a:pt x="594774" y="0"/>
                  <a:pt x="1328464" y="0"/>
                </a:cubicBezTo>
                <a:lnTo>
                  <a:pt x="1939962"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72DF91A2-5E32-4A55-8E47-BF243428F8D5}"/>
              </a:ext>
            </a:extLst>
          </p:cNvPr>
          <p:cNvSpPr/>
          <p:nvPr/>
        </p:nvSpPr>
        <p:spPr>
          <a:xfrm rot="19880126">
            <a:off x="5940326" y="-1087967"/>
            <a:ext cx="7324100" cy="7970627"/>
          </a:xfrm>
          <a:custGeom>
            <a:avLst/>
            <a:gdLst>
              <a:gd name="connsiteX0" fmla="*/ 2412181 w 7324100"/>
              <a:gd name="connsiteY0" fmla="*/ 0 h 7970627"/>
              <a:gd name="connsiteX1" fmla="*/ 7324100 w 7324100"/>
              <a:gd name="connsiteY1" fmla="*/ 2685250 h 7970627"/>
              <a:gd name="connsiteX2" fmla="*/ 4434687 w 7324100"/>
              <a:gd name="connsiteY2" fmla="*/ 7970627 h 7970627"/>
              <a:gd name="connsiteX3" fmla="*/ 2695225 w 7324100"/>
              <a:gd name="connsiteY3" fmla="*/ 7970627 h 7970627"/>
              <a:gd name="connsiteX4" fmla="*/ 0 w 7324100"/>
              <a:gd name="connsiteY4" fmla="*/ 6497201 h 7970627"/>
              <a:gd name="connsiteX5" fmla="*/ 0 w 7324100"/>
              <a:gd name="connsiteY5" fmla="*/ 1328464 h 7970627"/>
              <a:gd name="connsiteX6" fmla="*/ 1328464 w 7324100"/>
              <a:gd name="connsiteY6" fmla="*/ 0 h 7970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24100" h="7970627">
                <a:moveTo>
                  <a:pt x="2412181" y="0"/>
                </a:moveTo>
                <a:lnTo>
                  <a:pt x="7324100" y="2685250"/>
                </a:lnTo>
                <a:lnTo>
                  <a:pt x="4434687" y="7970627"/>
                </a:lnTo>
                <a:lnTo>
                  <a:pt x="2695225" y="7970627"/>
                </a:lnTo>
                <a:lnTo>
                  <a:pt x="0" y="6497201"/>
                </a:lnTo>
                <a:lnTo>
                  <a:pt x="0" y="1328464"/>
                </a:lnTo>
                <a:cubicBezTo>
                  <a:pt x="0" y="594774"/>
                  <a:pt x="594774" y="0"/>
                  <a:pt x="1328464" y="0"/>
                </a:cubicBezTo>
                <a:close/>
              </a:path>
            </a:pathLst>
          </a:custGeom>
          <a:gradFill>
            <a:gsLst>
              <a:gs pos="0">
                <a:schemeClr val="accent1"/>
              </a:gs>
              <a:gs pos="100000">
                <a:schemeClr val="accent3"/>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95059D1-89A4-4CC7-B649-690872123CBC}"/>
              </a:ext>
            </a:extLst>
          </p:cNvPr>
          <p:cNvSpPr txBox="1"/>
          <p:nvPr/>
        </p:nvSpPr>
        <p:spPr>
          <a:xfrm>
            <a:off x="597416" y="3880710"/>
            <a:ext cx="5104282" cy="1569660"/>
          </a:xfrm>
          <a:prstGeom prst="rect">
            <a:avLst/>
          </a:prstGeom>
          <a:noFill/>
        </p:spPr>
        <p:txBody>
          <a:bodyPr wrap="none" rtlCol="0">
            <a:spAutoFit/>
          </a:bodyPr>
          <a:lstStyle/>
          <a:p>
            <a:r>
              <a:rPr lang="en-US" sz="4800" b="1" dirty="0">
                <a:gradFill>
                  <a:gsLst>
                    <a:gs pos="0">
                      <a:schemeClr val="accent1"/>
                    </a:gs>
                    <a:gs pos="100000">
                      <a:schemeClr val="accent3"/>
                    </a:gs>
                  </a:gsLst>
                  <a:lin ang="4200000" scaled="0"/>
                </a:gradFill>
                <a:latin typeface="Montserrat" panose="00000500000000000000" pitchFamily="50" charset="0"/>
                <a:ea typeface="Lato Black" panose="020F0502020204030203" pitchFamily="34" charset="0"/>
                <a:cs typeface="Lato Black" panose="020F0502020204030203" pitchFamily="34" charset="0"/>
              </a:rPr>
              <a:t>Telecom Churn</a:t>
            </a:r>
          </a:p>
          <a:p>
            <a:r>
              <a:rPr lang="en-US" sz="4800" b="1" dirty="0">
                <a:gradFill>
                  <a:gsLst>
                    <a:gs pos="0">
                      <a:schemeClr val="accent1"/>
                    </a:gs>
                    <a:gs pos="100000">
                      <a:schemeClr val="accent3"/>
                    </a:gs>
                  </a:gsLst>
                  <a:lin ang="4200000" scaled="0"/>
                </a:gradFill>
                <a:latin typeface="Montserrat" panose="00000500000000000000" pitchFamily="50" charset="0"/>
                <a:ea typeface="Lato Black" panose="020F0502020204030203" pitchFamily="34" charset="0"/>
                <a:cs typeface="Lato Black" panose="020F0502020204030203" pitchFamily="34" charset="0"/>
              </a:rPr>
              <a:t>Prediction</a:t>
            </a:r>
          </a:p>
        </p:txBody>
      </p:sp>
      <p:pic>
        <p:nvPicPr>
          <p:cNvPr id="18" name="Picture Placeholder 17">
            <a:extLst>
              <a:ext uri="{FF2B5EF4-FFF2-40B4-BE49-F238E27FC236}">
                <a16:creationId xmlns:a16="http://schemas.microsoft.com/office/drawing/2014/main" id="{4EBB569C-F187-469F-AC4B-CC6DD222FDF7}"/>
              </a:ext>
            </a:extLst>
          </p:cNvPr>
          <p:cNvPicPr>
            <a:picLocks noGrp="1" noChangeAspect="1"/>
          </p:cNvPicPr>
          <p:nvPr>
            <p:ph type="pic" sz="quarter" idx="10"/>
          </p:nvPr>
        </p:nvPicPr>
        <p:blipFill>
          <a:blip r:embed="rId2"/>
          <a:srcRect l="16534" r="16534"/>
          <a:stretch>
            <a:fillRect/>
          </a:stretch>
        </p:blipFill>
        <p:spPr/>
      </p:pic>
      <p:sp>
        <p:nvSpPr>
          <p:cNvPr id="21" name="Rectangle 20">
            <a:extLst>
              <a:ext uri="{FF2B5EF4-FFF2-40B4-BE49-F238E27FC236}">
                <a16:creationId xmlns:a16="http://schemas.microsoft.com/office/drawing/2014/main" id="{C4DFF0F2-1882-4BEC-8E57-11A15E7CFE8E}"/>
              </a:ext>
            </a:extLst>
          </p:cNvPr>
          <p:cNvSpPr/>
          <p:nvPr/>
        </p:nvSpPr>
        <p:spPr>
          <a:xfrm>
            <a:off x="631707" y="5363508"/>
            <a:ext cx="5292844" cy="523220"/>
          </a:xfrm>
          <a:prstGeom prst="rect">
            <a:avLst/>
          </a:prstGeom>
        </p:spPr>
        <p:txBody>
          <a:bodyPr wrap="square">
            <a:spAutoFit/>
          </a:bodyPr>
          <a:lstStyle/>
          <a:p>
            <a:r>
              <a:rPr lang="en-US" sz="1400" dirty="0">
                <a:solidFill>
                  <a:schemeClr val="tx1">
                    <a:lumMod val="75000"/>
                    <a:lumOff val="25000"/>
                  </a:schemeClr>
                </a:solidFill>
                <a:latin typeface="+mj-lt"/>
              </a:rPr>
              <a:t>IRONHACK Mid Bootcamp Project</a:t>
            </a:r>
          </a:p>
          <a:p>
            <a:r>
              <a:rPr lang="en-US" sz="1400" dirty="0">
                <a:solidFill>
                  <a:schemeClr val="tx1">
                    <a:lumMod val="75000"/>
                    <a:lumOff val="25000"/>
                  </a:schemeClr>
                </a:solidFill>
                <a:latin typeface="+mj-lt"/>
              </a:rPr>
              <a:t>Mojgan Shabani</a:t>
            </a:r>
            <a:endParaRPr lang="id-ID" sz="1400" dirty="0">
              <a:solidFill>
                <a:schemeClr val="tx1">
                  <a:lumMod val="75000"/>
                  <a:lumOff val="25000"/>
                </a:schemeClr>
              </a:solidFill>
              <a:latin typeface="+mj-lt"/>
            </a:endParaRPr>
          </a:p>
        </p:txBody>
      </p:sp>
    </p:spTree>
    <p:extLst>
      <p:ext uri="{BB962C8B-B14F-4D97-AF65-F5344CB8AC3E}">
        <p14:creationId xmlns:p14="http://schemas.microsoft.com/office/powerpoint/2010/main" val="34934049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6A3BC3C8-7FB9-4892-B233-57F9709F9334}"/>
              </a:ext>
            </a:extLst>
          </p:cNvPr>
          <p:cNvPicPr>
            <a:picLocks noGrp="1" noChangeAspect="1"/>
          </p:cNvPicPr>
          <p:nvPr>
            <p:ph type="pic" sz="quarter" idx="14"/>
          </p:nvPr>
        </p:nvPicPr>
        <p:blipFill>
          <a:blip r:embed="rId2"/>
          <a:srcRect t="6878" b="6878"/>
          <a:stretch>
            <a:fillRect/>
          </a:stretch>
        </p:blipFill>
        <p:spPr>
          <a:prstGeom prst="rect">
            <a:avLst/>
          </a:prstGeom>
        </p:spPr>
      </p:pic>
      <p:sp>
        <p:nvSpPr>
          <p:cNvPr id="5" name="Rectangle 4">
            <a:extLst>
              <a:ext uri="{FF2B5EF4-FFF2-40B4-BE49-F238E27FC236}">
                <a16:creationId xmlns:a16="http://schemas.microsoft.com/office/drawing/2014/main" id="{26A09DE9-BAFC-414A-ABF1-9E70A2AFA88F}"/>
              </a:ext>
            </a:extLst>
          </p:cNvPr>
          <p:cNvSpPr/>
          <p:nvPr/>
        </p:nvSpPr>
        <p:spPr>
          <a:xfrm>
            <a:off x="0" y="0"/>
            <a:ext cx="12192000" cy="6858000"/>
          </a:xfrm>
          <a:prstGeom prst="rect">
            <a:avLst/>
          </a:prstGeom>
          <a:gradFill>
            <a:gsLst>
              <a:gs pos="0">
                <a:schemeClr val="accent1"/>
              </a:gs>
              <a:gs pos="100000">
                <a:schemeClr val="accent3">
                  <a:alpha val="59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775A5C75-7074-458B-9D7B-0FA2F0C3F176}"/>
              </a:ext>
            </a:extLst>
          </p:cNvPr>
          <p:cNvGrpSpPr/>
          <p:nvPr/>
        </p:nvGrpSpPr>
        <p:grpSpPr>
          <a:xfrm>
            <a:off x="7793688" y="2141762"/>
            <a:ext cx="3473975" cy="1932215"/>
            <a:chOff x="7736538" y="2895599"/>
            <a:chExt cx="3473975" cy="1264921"/>
          </a:xfrm>
        </p:grpSpPr>
        <p:sp>
          <p:nvSpPr>
            <p:cNvPr id="34" name="Rectangle 33">
              <a:extLst>
                <a:ext uri="{FF2B5EF4-FFF2-40B4-BE49-F238E27FC236}">
                  <a16:creationId xmlns:a16="http://schemas.microsoft.com/office/drawing/2014/main" id="{0C08CA1C-B2A4-43ED-96D6-03AE273EA863}"/>
                </a:ext>
              </a:extLst>
            </p:cNvPr>
            <p:cNvSpPr/>
            <p:nvPr/>
          </p:nvSpPr>
          <p:spPr>
            <a:xfrm>
              <a:off x="7736538" y="2895599"/>
              <a:ext cx="3473975" cy="1264921"/>
            </a:xfrm>
            <a:prstGeom prst="rect">
              <a:avLst/>
            </a:prstGeom>
            <a:solidFill>
              <a:schemeClr val="bg1"/>
            </a:solidFill>
            <a:ln>
              <a:noFill/>
            </a:ln>
            <a:effectLst>
              <a:outerShdw blurRad="406400"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a:extLst>
                <a:ext uri="{FF2B5EF4-FFF2-40B4-BE49-F238E27FC236}">
                  <a16:creationId xmlns:a16="http://schemas.microsoft.com/office/drawing/2014/main" id="{A1D697B9-E9BE-4DC9-B0EC-3A3CF479B302}"/>
                </a:ext>
              </a:extLst>
            </p:cNvPr>
            <p:cNvGrpSpPr/>
            <p:nvPr/>
          </p:nvGrpSpPr>
          <p:grpSpPr>
            <a:xfrm>
              <a:off x="8015441" y="3047935"/>
              <a:ext cx="3078957" cy="850640"/>
              <a:chOff x="1077613" y="4583343"/>
              <a:chExt cx="3078957" cy="850640"/>
            </a:xfrm>
          </p:grpSpPr>
          <p:sp>
            <p:nvSpPr>
              <p:cNvPr id="36" name="TextBox 35">
                <a:extLst>
                  <a:ext uri="{FF2B5EF4-FFF2-40B4-BE49-F238E27FC236}">
                    <a16:creationId xmlns:a16="http://schemas.microsoft.com/office/drawing/2014/main" id="{BBFB8BCD-16FA-4E33-AF33-F3D22CAED666}"/>
                  </a:ext>
                </a:extLst>
              </p:cNvPr>
              <p:cNvSpPr txBox="1"/>
              <p:nvPr/>
            </p:nvSpPr>
            <p:spPr>
              <a:xfrm>
                <a:off x="1077613" y="4830321"/>
                <a:ext cx="2829081" cy="190320"/>
              </a:xfrm>
              <a:prstGeom prst="rect">
                <a:avLst/>
              </a:prstGeom>
              <a:noFill/>
            </p:spPr>
            <p:txBody>
              <a:bodyPr wrap="square" rtlCol="0">
                <a:spAutoFit/>
              </a:bodyPr>
              <a:lstStyle/>
              <a:p>
                <a:pPr>
                  <a:lnSpc>
                    <a:spcPct val="80000"/>
                  </a:lnSpc>
                </a:pPr>
                <a:r>
                  <a:rPr lang="en-US" sz="1600" dirty="0">
                    <a:solidFill>
                      <a:schemeClr val="tx1">
                        <a:lumMod val="85000"/>
                        <a:lumOff val="15000"/>
                      </a:schemeClr>
                    </a:solidFill>
                    <a:latin typeface="Montserrat" panose="00000500000000000000" pitchFamily="50" charset="0"/>
                    <a:ea typeface="Lato Black" panose="020F0502020204030203" pitchFamily="34" charset="0"/>
                    <a:cs typeface="Lato Black" panose="020F0502020204030203" pitchFamily="34" charset="0"/>
                  </a:rPr>
                  <a:t>Avg. Handsets</a:t>
                </a:r>
              </a:p>
            </p:txBody>
          </p:sp>
          <p:sp>
            <p:nvSpPr>
              <p:cNvPr id="37" name="Rectangle 36">
                <a:extLst>
                  <a:ext uri="{FF2B5EF4-FFF2-40B4-BE49-F238E27FC236}">
                    <a16:creationId xmlns:a16="http://schemas.microsoft.com/office/drawing/2014/main" id="{DE028E58-5261-4281-B509-A7BF4BBE9823}"/>
                  </a:ext>
                </a:extLst>
              </p:cNvPr>
              <p:cNvSpPr/>
              <p:nvPr/>
            </p:nvSpPr>
            <p:spPr>
              <a:xfrm>
                <a:off x="1077614" y="5046333"/>
                <a:ext cx="3078956" cy="387650"/>
              </a:xfrm>
              <a:prstGeom prst="rect">
                <a:avLst/>
              </a:prstGeom>
            </p:spPr>
            <p:txBody>
              <a:bodyPr wrap="square">
                <a:spAutoFit/>
              </a:bodyPr>
              <a:lstStyle/>
              <a:p>
                <a:pPr>
                  <a:lnSpc>
                    <a:spcPct val="120000"/>
                  </a:lnSpc>
                </a:pPr>
                <a:r>
                  <a:rPr lang="en-US" sz="1400" dirty="0">
                    <a:solidFill>
                      <a:schemeClr val="bg1">
                        <a:lumMod val="65000"/>
                      </a:schemeClr>
                    </a:solidFill>
                    <a:latin typeface="+mj-lt"/>
                    <a:ea typeface="Open Sans Light" panose="020B0306030504020204" pitchFamily="34" charset="0"/>
                    <a:cs typeface="Open Sans Light" panose="020B0306030504020204" pitchFamily="34" charset="0"/>
                  </a:rPr>
                  <a:t>¡¡ This feature is not clear as the meta data is missing !!</a:t>
                </a:r>
                <a:endParaRPr lang="en-US" sz="1400" b="1" dirty="0">
                  <a:solidFill>
                    <a:schemeClr val="bg1">
                      <a:lumMod val="65000"/>
                    </a:schemeClr>
                  </a:solidFill>
                  <a:latin typeface="+mj-lt"/>
                  <a:ea typeface="Open Sans Light" panose="020B0306030504020204" pitchFamily="34" charset="0"/>
                  <a:cs typeface="Open Sans Light" panose="020B0306030504020204" pitchFamily="34" charset="0"/>
                </a:endParaRPr>
              </a:p>
            </p:txBody>
          </p:sp>
          <p:sp>
            <p:nvSpPr>
              <p:cNvPr id="38" name="TextBox 37">
                <a:extLst>
                  <a:ext uri="{FF2B5EF4-FFF2-40B4-BE49-F238E27FC236}">
                    <a16:creationId xmlns:a16="http://schemas.microsoft.com/office/drawing/2014/main" id="{5A2947B4-F0F6-4F8A-BFFD-63410E3AE4E0}"/>
                  </a:ext>
                </a:extLst>
              </p:cNvPr>
              <p:cNvSpPr txBox="1"/>
              <p:nvPr/>
            </p:nvSpPr>
            <p:spPr>
              <a:xfrm>
                <a:off x="1077613" y="4583343"/>
                <a:ext cx="2159391" cy="287788"/>
              </a:xfrm>
              <a:prstGeom prst="rect">
                <a:avLst/>
              </a:prstGeom>
              <a:noFill/>
            </p:spPr>
            <p:txBody>
              <a:bodyPr wrap="square" rtlCol="0">
                <a:spAutoFit/>
              </a:bodyPr>
              <a:lstStyle/>
              <a:p>
                <a:pPr>
                  <a:lnSpc>
                    <a:spcPct val="80000"/>
                  </a:lnSpc>
                </a:pPr>
                <a:r>
                  <a:rPr lang="en-US" sz="2800" b="1" dirty="0">
                    <a:solidFill>
                      <a:schemeClr val="accent3"/>
                    </a:solidFill>
                    <a:latin typeface="Montserrat" panose="00000500000000000000" pitchFamily="50" charset="0"/>
                    <a:ea typeface="Lato Black" panose="020F0502020204030203" pitchFamily="34" charset="0"/>
                    <a:cs typeface="Lato Black" panose="020F0502020204030203" pitchFamily="34" charset="0"/>
                  </a:rPr>
                  <a:t>1,8</a:t>
                </a:r>
                <a:r>
                  <a:rPr lang="en-US" sz="2800" b="1" dirty="0">
                    <a:solidFill>
                      <a:schemeClr val="bg1">
                        <a:lumMod val="85000"/>
                      </a:schemeClr>
                    </a:solidFill>
                    <a:latin typeface="Montserrat" panose="00000500000000000000" pitchFamily="50" charset="0"/>
                    <a:ea typeface="Lato Black" panose="020F0502020204030203" pitchFamily="34" charset="0"/>
                    <a:cs typeface="Lato Black" panose="020F0502020204030203" pitchFamily="34" charset="0"/>
                  </a:rPr>
                  <a:t> vs </a:t>
                </a:r>
                <a:r>
                  <a:rPr lang="en-US" sz="2800" b="1" dirty="0">
                    <a:solidFill>
                      <a:srgbClr val="FF0000"/>
                    </a:solidFill>
                    <a:latin typeface="Montserrat" panose="00000500000000000000" pitchFamily="50" charset="0"/>
                    <a:ea typeface="Lato Black" panose="020F0502020204030203" pitchFamily="34" charset="0"/>
                    <a:cs typeface="Lato Black" panose="020F0502020204030203" pitchFamily="34" charset="0"/>
                  </a:rPr>
                  <a:t>1,7</a:t>
                </a:r>
              </a:p>
            </p:txBody>
          </p:sp>
        </p:grpSp>
      </p:grpSp>
      <p:sp>
        <p:nvSpPr>
          <p:cNvPr id="47" name="TextBox 46">
            <a:extLst>
              <a:ext uri="{FF2B5EF4-FFF2-40B4-BE49-F238E27FC236}">
                <a16:creationId xmlns:a16="http://schemas.microsoft.com/office/drawing/2014/main" id="{D776E083-6410-4498-A1AF-6E424F81D322}"/>
              </a:ext>
            </a:extLst>
          </p:cNvPr>
          <p:cNvSpPr txBox="1"/>
          <p:nvPr/>
        </p:nvSpPr>
        <p:spPr>
          <a:xfrm>
            <a:off x="942911" y="774991"/>
            <a:ext cx="10650375" cy="588431"/>
          </a:xfrm>
          <a:prstGeom prst="rect">
            <a:avLst/>
          </a:prstGeom>
          <a:noFill/>
        </p:spPr>
        <p:txBody>
          <a:bodyPr wrap="square" rtlCol="0">
            <a:spAutoFit/>
          </a:bodyPr>
          <a:lstStyle/>
          <a:p>
            <a:pPr>
              <a:lnSpc>
                <a:spcPct val="80000"/>
              </a:lnSpc>
            </a:pPr>
            <a:r>
              <a:rPr lang="en-US" sz="4000" dirty="0">
                <a:solidFill>
                  <a:schemeClr val="bg1"/>
                </a:solidFill>
                <a:latin typeface="Montserrat" panose="00000500000000000000" pitchFamily="50" charset="0"/>
                <a:ea typeface="Lato Black" panose="020F0502020204030203" pitchFamily="34" charset="0"/>
                <a:cs typeface="Lato Black" panose="020F0502020204030203" pitchFamily="34" charset="0"/>
              </a:rPr>
              <a:t>What Features are the most important</a:t>
            </a:r>
          </a:p>
        </p:txBody>
      </p:sp>
      <p:grpSp>
        <p:nvGrpSpPr>
          <p:cNvPr id="21" name="Group 20">
            <a:extLst>
              <a:ext uri="{FF2B5EF4-FFF2-40B4-BE49-F238E27FC236}">
                <a16:creationId xmlns:a16="http://schemas.microsoft.com/office/drawing/2014/main" id="{6243590A-11B6-9180-3BC3-64C67071C0D3}"/>
              </a:ext>
            </a:extLst>
          </p:cNvPr>
          <p:cNvGrpSpPr/>
          <p:nvPr/>
        </p:nvGrpSpPr>
        <p:grpSpPr>
          <a:xfrm>
            <a:off x="4180260" y="2141762"/>
            <a:ext cx="3473975" cy="1932215"/>
            <a:chOff x="7736538" y="2895599"/>
            <a:chExt cx="3473975" cy="1264921"/>
          </a:xfrm>
        </p:grpSpPr>
        <p:sp>
          <p:nvSpPr>
            <p:cNvPr id="29" name="Rectangle 28">
              <a:extLst>
                <a:ext uri="{FF2B5EF4-FFF2-40B4-BE49-F238E27FC236}">
                  <a16:creationId xmlns:a16="http://schemas.microsoft.com/office/drawing/2014/main" id="{2401C92A-68AE-0E60-350E-4867CA1C9239}"/>
                </a:ext>
              </a:extLst>
            </p:cNvPr>
            <p:cNvSpPr/>
            <p:nvPr/>
          </p:nvSpPr>
          <p:spPr>
            <a:xfrm>
              <a:off x="7736538" y="2895599"/>
              <a:ext cx="3473975" cy="1264921"/>
            </a:xfrm>
            <a:prstGeom prst="rect">
              <a:avLst/>
            </a:prstGeom>
            <a:solidFill>
              <a:schemeClr val="bg1"/>
            </a:solidFill>
            <a:ln>
              <a:noFill/>
            </a:ln>
            <a:effectLst>
              <a:outerShdw blurRad="406400"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1F74AB80-1CF3-5A43-2127-ADEE78313F1E}"/>
                </a:ext>
              </a:extLst>
            </p:cNvPr>
            <p:cNvGrpSpPr/>
            <p:nvPr/>
          </p:nvGrpSpPr>
          <p:grpSpPr>
            <a:xfrm>
              <a:off x="8015441" y="3047935"/>
              <a:ext cx="3078957" cy="1035925"/>
              <a:chOff x="1077613" y="4583343"/>
              <a:chExt cx="3078957" cy="1035925"/>
            </a:xfrm>
          </p:grpSpPr>
          <p:sp>
            <p:nvSpPr>
              <p:cNvPr id="31" name="TextBox 30">
                <a:extLst>
                  <a:ext uri="{FF2B5EF4-FFF2-40B4-BE49-F238E27FC236}">
                    <a16:creationId xmlns:a16="http://schemas.microsoft.com/office/drawing/2014/main" id="{5F8E6065-83D3-1A07-6689-85E6FACA794D}"/>
                  </a:ext>
                </a:extLst>
              </p:cNvPr>
              <p:cNvSpPr txBox="1"/>
              <p:nvPr/>
            </p:nvSpPr>
            <p:spPr>
              <a:xfrm>
                <a:off x="1077613" y="4846356"/>
                <a:ext cx="2829081" cy="273607"/>
              </a:xfrm>
              <a:prstGeom prst="rect">
                <a:avLst/>
              </a:prstGeom>
              <a:noFill/>
            </p:spPr>
            <p:txBody>
              <a:bodyPr wrap="square" rtlCol="0">
                <a:spAutoFit/>
              </a:bodyPr>
              <a:lstStyle/>
              <a:p>
                <a:pPr>
                  <a:lnSpc>
                    <a:spcPct val="80000"/>
                  </a:lnSpc>
                </a:pPr>
                <a:r>
                  <a:rPr lang="en-US" sz="1600" dirty="0">
                    <a:solidFill>
                      <a:schemeClr val="tx1">
                        <a:lumMod val="85000"/>
                        <a:lumOff val="15000"/>
                      </a:schemeClr>
                    </a:solidFill>
                    <a:latin typeface="Montserrat" panose="00000500000000000000" pitchFamily="50" charset="0"/>
                    <a:ea typeface="Lato Black" panose="020F0502020204030203" pitchFamily="34" charset="0"/>
                    <a:cs typeface="Lato Black" panose="020F0502020204030203" pitchFamily="34" charset="0"/>
                  </a:rPr>
                  <a:t>Avg. Recurring Charges</a:t>
                </a:r>
              </a:p>
            </p:txBody>
          </p:sp>
          <p:sp>
            <p:nvSpPr>
              <p:cNvPr id="32" name="Rectangle 31">
                <a:extLst>
                  <a:ext uri="{FF2B5EF4-FFF2-40B4-BE49-F238E27FC236}">
                    <a16:creationId xmlns:a16="http://schemas.microsoft.com/office/drawing/2014/main" id="{5C0460CF-F4E4-B05F-BC62-A0225359FE57}"/>
                  </a:ext>
                </a:extLst>
              </p:cNvPr>
              <p:cNvSpPr/>
              <p:nvPr/>
            </p:nvSpPr>
            <p:spPr>
              <a:xfrm>
                <a:off x="1077614" y="5062371"/>
                <a:ext cx="3078956" cy="556897"/>
              </a:xfrm>
              <a:prstGeom prst="rect">
                <a:avLst/>
              </a:prstGeom>
            </p:spPr>
            <p:txBody>
              <a:bodyPr wrap="square">
                <a:spAutoFit/>
              </a:bodyPr>
              <a:lstStyle/>
              <a:p>
                <a:pPr>
                  <a:lnSpc>
                    <a:spcPct val="120000"/>
                  </a:lnSpc>
                </a:pPr>
                <a:r>
                  <a:rPr lang="en-US" sz="1400" dirty="0">
                    <a:solidFill>
                      <a:schemeClr val="tx1">
                        <a:lumMod val="75000"/>
                        <a:lumOff val="25000"/>
                      </a:schemeClr>
                    </a:solidFill>
                    <a:latin typeface="+mj-lt"/>
                    <a:ea typeface="Open Sans Light" panose="020B0306030504020204" pitchFamily="34" charset="0"/>
                    <a:cs typeface="Open Sans Light" panose="020B0306030504020204" pitchFamily="34" charset="0"/>
                  </a:rPr>
                  <a:t>The commitment and recurring income from potential churn users tends to drop below network average of 46.30 min.</a:t>
                </a:r>
                <a:endParaRPr lang="en-US" sz="1400" b="1" dirty="0">
                  <a:solidFill>
                    <a:schemeClr val="tx1">
                      <a:lumMod val="75000"/>
                      <a:lumOff val="25000"/>
                    </a:schemeClr>
                  </a:solidFill>
                  <a:latin typeface="+mj-lt"/>
                  <a:ea typeface="Open Sans Light" panose="020B0306030504020204" pitchFamily="34" charset="0"/>
                  <a:cs typeface="Open Sans Light" panose="020B0306030504020204" pitchFamily="34" charset="0"/>
                </a:endParaRPr>
              </a:p>
            </p:txBody>
          </p:sp>
          <p:sp>
            <p:nvSpPr>
              <p:cNvPr id="33" name="TextBox 32">
                <a:extLst>
                  <a:ext uri="{FF2B5EF4-FFF2-40B4-BE49-F238E27FC236}">
                    <a16:creationId xmlns:a16="http://schemas.microsoft.com/office/drawing/2014/main" id="{0E70F33C-9528-D9D4-220E-4055460A461E}"/>
                  </a:ext>
                </a:extLst>
              </p:cNvPr>
              <p:cNvSpPr txBox="1"/>
              <p:nvPr/>
            </p:nvSpPr>
            <p:spPr>
              <a:xfrm>
                <a:off x="1077613" y="4583343"/>
                <a:ext cx="2829081" cy="287789"/>
              </a:xfrm>
              <a:prstGeom prst="rect">
                <a:avLst/>
              </a:prstGeom>
              <a:noFill/>
            </p:spPr>
            <p:txBody>
              <a:bodyPr wrap="square" rtlCol="0">
                <a:spAutoFit/>
              </a:bodyPr>
              <a:lstStyle/>
              <a:p>
                <a:pPr>
                  <a:lnSpc>
                    <a:spcPct val="80000"/>
                  </a:lnSpc>
                </a:pPr>
                <a:r>
                  <a:rPr lang="en-US" sz="2800" b="1" dirty="0">
                    <a:solidFill>
                      <a:schemeClr val="accent3"/>
                    </a:solidFill>
                    <a:latin typeface="Montserrat" panose="00000500000000000000" pitchFamily="50" charset="0"/>
                    <a:ea typeface="Lato Black" panose="020F0502020204030203" pitchFamily="34" charset="0"/>
                    <a:cs typeface="Lato Black" panose="020F0502020204030203" pitchFamily="34" charset="0"/>
                  </a:rPr>
                  <a:t>47,2$ </a:t>
                </a:r>
                <a:r>
                  <a:rPr lang="en-US" sz="2800" b="1" dirty="0">
                    <a:solidFill>
                      <a:schemeClr val="bg1">
                        <a:lumMod val="85000"/>
                      </a:schemeClr>
                    </a:solidFill>
                    <a:latin typeface="Montserrat" panose="00000500000000000000" pitchFamily="50" charset="0"/>
                    <a:ea typeface="Lato Black" panose="020F0502020204030203" pitchFamily="34" charset="0"/>
                    <a:cs typeface="Lato Black" panose="020F0502020204030203" pitchFamily="34" charset="0"/>
                  </a:rPr>
                  <a:t>vs </a:t>
                </a:r>
                <a:r>
                  <a:rPr lang="en-US" sz="2800" b="1" dirty="0">
                    <a:solidFill>
                      <a:srgbClr val="FF0000"/>
                    </a:solidFill>
                    <a:latin typeface="Montserrat" panose="00000500000000000000" pitchFamily="50" charset="0"/>
                    <a:ea typeface="Lato Black" panose="020F0502020204030203" pitchFamily="34" charset="0"/>
                    <a:cs typeface="Lato Black" panose="020F0502020204030203" pitchFamily="34" charset="0"/>
                  </a:rPr>
                  <a:t>44,1$</a:t>
                </a:r>
              </a:p>
            </p:txBody>
          </p:sp>
        </p:grpSp>
      </p:grpSp>
      <p:grpSp>
        <p:nvGrpSpPr>
          <p:cNvPr id="48" name="Group 47">
            <a:extLst>
              <a:ext uri="{FF2B5EF4-FFF2-40B4-BE49-F238E27FC236}">
                <a16:creationId xmlns:a16="http://schemas.microsoft.com/office/drawing/2014/main" id="{3376FEA5-7B48-C8D0-44DA-85546E64BC10}"/>
              </a:ext>
            </a:extLst>
          </p:cNvPr>
          <p:cNvGrpSpPr/>
          <p:nvPr/>
        </p:nvGrpSpPr>
        <p:grpSpPr>
          <a:xfrm>
            <a:off x="566831" y="2141762"/>
            <a:ext cx="3473975" cy="1932215"/>
            <a:chOff x="7736538" y="2895599"/>
            <a:chExt cx="3473975" cy="1264921"/>
          </a:xfrm>
        </p:grpSpPr>
        <p:sp>
          <p:nvSpPr>
            <p:cNvPr id="55" name="Rectangle 54">
              <a:extLst>
                <a:ext uri="{FF2B5EF4-FFF2-40B4-BE49-F238E27FC236}">
                  <a16:creationId xmlns:a16="http://schemas.microsoft.com/office/drawing/2014/main" id="{A063ABF8-3B27-F461-F696-A07EE1F8B9DA}"/>
                </a:ext>
              </a:extLst>
            </p:cNvPr>
            <p:cNvSpPr/>
            <p:nvPr/>
          </p:nvSpPr>
          <p:spPr>
            <a:xfrm>
              <a:off x="7736538" y="2895599"/>
              <a:ext cx="3473975" cy="1264921"/>
            </a:xfrm>
            <a:prstGeom prst="rect">
              <a:avLst/>
            </a:prstGeom>
            <a:solidFill>
              <a:schemeClr val="bg1"/>
            </a:solidFill>
            <a:ln>
              <a:noFill/>
            </a:ln>
            <a:effectLst>
              <a:outerShdw blurRad="406400"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a:extLst>
                <a:ext uri="{FF2B5EF4-FFF2-40B4-BE49-F238E27FC236}">
                  <a16:creationId xmlns:a16="http://schemas.microsoft.com/office/drawing/2014/main" id="{F69497FF-22ED-EF50-CE09-0C0728202318}"/>
                </a:ext>
              </a:extLst>
            </p:cNvPr>
            <p:cNvGrpSpPr/>
            <p:nvPr/>
          </p:nvGrpSpPr>
          <p:grpSpPr>
            <a:xfrm>
              <a:off x="8015441" y="3047935"/>
              <a:ext cx="3078957" cy="882716"/>
              <a:chOff x="1077613" y="4583343"/>
              <a:chExt cx="3078957" cy="882716"/>
            </a:xfrm>
          </p:grpSpPr>
          <p:sp>
            <p:nvSpPr>
              <p:cNvPr id="57" name="TextBox 56">
                <a:extLst>
                  <a:ext uri="{FF2B5EF4-FFF2-40B4-BE49-F238E27FC236}">
                    <a16:creationId xmlns:a16="http://schemas.microsoft.com/office/drawing/2014/main" id="{6805AC83-40E4-8E19-B447-AF1C4BD21698}"/>
                  </a:ext>
                </a:extLst>
              </p:cNvPr>
              <p:cNvSpPr txBox="1"/>
              <p:nvPr/>
            </p:nvSpPr>
            <p:spPr>
              <a:xfrm>
                <a:off x="1077613" y="4862395"/>
                <a:ext cx="2829081" cy="273607"/>
              </a:xfrm>
              <a:prstGeom prst="rect">
                <a:avLst/>
              </a:prstGeom>
              <a:noFill/>
            </p:spPr>
            <p:txBody>
              <a:bodyPr wrap="square" rtlCol="0">
                <a:spAutoFit/>
              </a:bodyPr>
              <a:lstStyle/>
              <a:p>
                <a:pPr>
                  <a:lnSpc>
                    <a:spcPct val="80000"/>
                  </a:lnSpc>
                </a:pPr>
                <a:r>
                  <a:rPr lang="en-US" sz="1600" dirty="0">
                    <a:solidFill>
                      <a:schemeClr val="tx1">
                        <a:lumMod val="85000"/>
                        <a:lumOff val="15000"/>
                      </a:schemeClr>
                    </a:solidFill>
                    <a:latin typeface="Montserrat" panose="00000500000000000000" pitchFamily="50" charset="0"/>
                    <a:ea typeface="Lato Black" panose="020F0502020204030203" pitchFamily="34" charset="0"/>
                    <a:cs typeface="Lato Black" panose="020F0502020204030203" pitchFamily="34" charset="0"/>
                  </a:rPr>
                  <a:t>Avg. Peak Calls In Out</a:t>
                </a:r>
              </a:p>
            </p:txBody>
          </p:sp>
          <p:sp>
            <p:nvSpPr>
              <p:cNvPr id="58" name="Rectangle 57">
                <a:extLst>
                  <a:ext uri="{FF2B5EF4-FFF2-40B4-BE49-F238E27FC236}">
                    <a16:creationId xmlns:a16="http://schemas.microsoft.com/office/drawing/2014/main" id="{7FF79071-F1D7-6CDF-BC52-422D013C2935}"/>
                  </a:ext>
                </a:extLst>
              </p:cNvPr>
              <p:cNvSpPr/>
              <p:nvPr/>
            </p:nvSpPr>
            <p:spPr>
              <a:xfrm>
                <a:off x="1077614" y="5078409"/>
                <a:ext cx="3078956" cy="387650"/>
              </a:xfrm>
              <a:prstGeom prst="rect">
                <a:avLst/>
              </a:prstGeom>
            </p:spPr>
            <p:txBody>
              <a:bodyPr wrap="square">
                <a:spAutoFit/>
              </a:bodyPr>
              <a:lstStyle/>
              <a:p>
                <a:pPr>
                  <a:lnSpc>
                    <a:spcPct val="120000"/>
                  </a:lnSpc>
                </a:pPr>
                <a:r>
                  <a:rPr lang="en-US" sz="1400" dirty="0">
                    <a:solidFill>
                      <a:schemeClr val="tx1">
                        <a:lumMod val="75000"/>
                        <a:lumOff val="25000"/>
                      </a:schemeClr>
                    </a:solidFill>
                    <a:latin typeface="+mj-lt"/>
                    <a:ea typeface="Open Sans Light" panose="020B0306030504020204" pitchFamily="34" charset="0"/>
                    <a:cs typeface="Open Sans Light" panose="020B0306030504020204" pitchFamily="34" charset="0"/>
                  </a:rPr>
                  <a:t>The churn users demonstrate significant reduction in usage time prior to leave.</a:t>
                </a:r>
                <a:endParaRPr lang="en-US" sz="1400" b="1" dirty="0">
                  <a:solidFill>
                    <a:schemeClr val="tx1">
                      <a:lumMod val="75000"/>
                      <a:lumOff val="25000"/>
                    </a:schemeClr>
                  </a:solidFill>
                  <a:latin typeface="+mj-lt"/>
                  <a:ea typeface="Open Sans Light" panose="020B0306030504020204" pitchFamily="34" charset="0"/>
                  <a:cs typeface="Open Sans Light" panose="020B0306030504020204" pitchFamily="34" charset="0"/>
                </a:endParaRPr>
              </a:p>
            </p:txBody>
          </p:sp>
          <p:sp>
            <p:nvSpPr>
              <p:cNvPr id="59" name="TextBox 58">
                <a:extLst>
                  <a:ext uri="{FF2B5EF4-FFF2-40B4-BE49-F238E27FC236}">
                    <a16:creationId xmlns:a16="http://schemas.microsoft.com/office/drawing/2014/main" id="{4649C78D-CE92-946D-91DB-D21203B25147}"/>
                  </a:ext>
                </a:extLst>
              </p:cNvPr>
              <p:cNvSpPr txBox="1"/>
              <p:nvPr/>
            </p:nvSpPr>
            <p:spPr>
              <a:xfrm>
                <a:off x="1077613" y="4583343"/>
                <a:ext cx="2410189" cy="287789"/>
              </a:xfrm>
              <a:prstGeom prst="rect">
                <a:avLst/>
              </a:prstGeom>
              <a:noFill/>
            </p:spPr>
            <p:txBody>
              <a:bodyPr wrap="square" rtlCol="0">
                <a:spAutoFit/>
              </a:bodyPr>
              <a:lstStyle/>
              <a:p>
                <a:pPr>
                  <a:lnSpc>
                    <a:spcPct val="80000"/>
                  </a:lnSpc>
                </a:pPr>
                <a:r>
                  <a:rPr lang="en-US" sz="2800" b="1" dirty="0">
                    <a:solidFill>
                      <a:schemeClr val="accent3"/>
                    </a:solidFill>
                    <a:latin typeface="Montserrat" panose="00000500000000000000" pitchFamily="50" charset="0"/>
                    <a:ea typeface="Lato Black" panose="020F0502020204030203" pitchFamily="34" charset="0"/>
                    <a:cs typeface="Lato Black" panose="020F0502020204030203" pitchFamily="34" charset="0"/>
                  </a:rPr>
                  <a:t>89,7</a:t>
                </a:r>
                <a:r>
                  <a:rPr lang="en-US" sz="2800" b="1" dirty="0">
                    <a:solidFill>
                      <a:schemeClr val="bg1">
                        <a:lumMod val="85000"/>
                      </a:schemeClr>
                    </a:solidFill>
                    <a:latin typeface="Montserrat" panose="00000500000000000000" pitchFamily="50" charset="0"/>
                    <a:ea typeface="Lato Black" panose="020F0502020204030203" pitchFamily="34" charset="0"/>
                    <a:cs typeface="Lato Black" panose="020F0502020204030203" pitchFamily="34" charset="0"/>
                  </a:rPr>
                  <a:t> vs </a:t>
                </a:r>
                <a:r>
                  <a:rPr lang="en-US" sz="2800" b="1" dirty="0">
                    <a:solidFill>
                      <a:srgbClr val="FF0000"/>
                    </a:solidFill>
                    <a:latin typeface="Montserrat" panose="00000500000000000000" pitchFamily="50" charset="0"/>
                    <a:ea typeface="Lato Black" panose="020F0502020204030203" pitchFamily="34" charset="0"/>
                    <a:cs typeface="Lato Black" panose="020F0502020204030203" pitchFamily="34" charset="0"/>
                  </a:rPr>
                  <a:t>81,2</a:t>
                </a:r>
              </a:p>
            </p:txBody>
          </p:sp>
        </p:grpSp>
      </p:grpSp>
      <p:grpSp>
        <p:nvGrpSpPr>
          <p:cNvPr id="60" name="Group 59">
            <a:extLst>
              <a:ext uri="{FF2B5EF4-FFF2-40B4-BE49-F238E27FC236}">
                <a16:creationId xmlns:a16="http://schemas.microsoft.com/office/drawing/2014/main" id="{0710C251-A5F9-727A-AC47-F7441C30E2F9}"/>
              </a:ext>
            </a:extLst>
          </p:cNvPr>
          <p:cNvGrpSpPr/>
          <p:nvPr/>
        </p:nvGrpSpPr>
        <p:grpSpPr>
          <a:xfrm>
            <a:off x="7793688" y="4180370"/>
            <a:ext cx="3473975" cy="1932215"/>
            <a:chOff x="7736538" y="2895599"/>
            <a:chExt cx="3473975" cy="1264921"/>
          </a:xfrm>
        </p:grpSpPr>
        <p:sp>
          <p:nvSpPr>
            <p:cNvPr id="61" name="Rectangle 60">
              <a:extLst>
                <a:ext uri="{FF2B5EF4-FFF2-40B4-BE49-F238E27FC236}">
                  <a16:creationId xmlns:a16="http://schemas.microsoft.com/office/drawing/2014/main" id="{B77B28F3-F62F-BEE5-B31C-EBE2A38CF48A}"/>
                </a:ext>
              </a:extLst>
            </p:cNvPr>
            <p:cNvSpPr/>
            <p:nvPr/>
          </p:nvSpPr>
          <p:spPr>
            <a:xfrm>
              <a:off x="7736538" y="2895599"/>
              <a:ext cx="3473975" cy="1264921"/>
            </a:xfrm>
            <a:prstGeom prst="rect">
              <a:avLst/>
            </a:prstGeom>
            <a:solidFill>
              <a:schemeClr val="bg1"/>
            </a:solidFill>
            <a:ln>
              <a:noFill/>
            </a:ln>
            <a:effectLst>
              <a:outerShdw blurRad="406400"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a:extLst>
                <a:ext uri="{FF2B5EF4-FFF2-40B4-BE49-F238E27FC236}">
                  <a16:creationId xmlns:a16="http://schemas.microsoft.com/office/drawing/2014/main" id="{48118CB9-8C97-4887-FEC6-1F6B119B64CA}"/>
                </a:ext>
              </a:extLst>
            </p:cNvPr>
            <p:cNvGrpSpPr/>
            <p:nvPr/>
          </p:nvGrpSpPr>
          <p:grpSpPr>
            <a:xfrm>
              <a:off x="8015441" y="3047935"/>
              <a:ext cx="3078957" cy="1019887"/>
              <a:chOff x="1077613" y="4583343"/>
              <a:chExt cx="3078957" cy="1019887"/>
            </a:xfrm>
          </p:grpSpPr>
          <p:sp>
            <p:nvSpPr>
              <p:cNvPr id="63" name="TextBox 62">
                <a:extLst>
                  <a:ext uri="{FF2B5EF4-FFF2-40B4-BE49-F238E27FC236}">
                    <a16:creationId xmlns:a16="http://schemas.microsoft.com/office/drawing/2014/main" id="{C078B493-6CAA-C938-5310-B7AE00D04FA0}"/>
                  </a:ext>
                </a:extLst>
              </p:cNvPr>
              <p:cNvSpPr txBox="1"/>
              <p:nvPr/>
            </p:nvSpPr>
            <p:spPr>
              <a:xfrm>
                <a:off x="1077613" y="4830321"/>
                <a:ext cx="2829081" cy="190320"/>
              </a:xfrm>
              <a:prstGeom prst="rect">
                <a:avLst/>
              </a:prstGeom>
              <a:noFill/>
            </p:spPr>
            <p:txBody>
              <a:bodyPr wrap="square" rtlCol="0">
                <a:spAutoFit/>
              </a:bodyPr>
              <a:lstStyle/>
              <a:p>
                <a:pPr>
                  <a:lnSpc>
                    <a:spcPct val="80000"/>
                  </a:lnSpc>
                </a:pPr>
                <a:r>
                  <a:rPr lang="en-US" sz="1600" dirty="0">
                    <a:solidFill>
                      <a:schemeClr val="tx1">
                        <a:lumMod val="85000"/>
                        <a:lumOff val="15000"/>
                      </a:schemeClr>
                    </a:solidFill>
                    <a:latin typeface="Montserrat" panose="00000500000000000000" pitchFamily="50" charset="0"/>
                    <a:ea typeface="Lato Black" panose="020F0502020204030203" pitchFamily="34" charset="0"/>
                    <a:cs typeface="Lato Black" panose="020F0502020204030203" pitchFamily="34" charset="0"/>
                  </a:rPr>
                  <a:t>Avg. Blocked Calls</a:t>
                </a:r>
              </a:p>
            </p:txBody>
          </p:sp>
          <p:sp>
            <p:nvSpPr>
              <p:cNvPr id="64" name="Rectangle 63">
                <a:extLst>
                  <a:ext uri="{FF2B5EF4-FFF2-40B4-BE49-F238E27FC236}">
                    <a16:creationId xmlns:a16="http://schemas.microsoft.com/office/drawing/2014/main" id="{C3D87FA2-42E9-4A02-FEE1-6170E3137778}"/>
                  </a:ext>
                </a:extLst>
              </p:cNvPr>
              <p:cNvSpPr/>
              <p:nvPr/>
            </p:nvSpPr>
            <p:spPr>
              <a:xfrm>
                <a:off x="1077614" y="5046333"/>
                <a:ext cx="3078956" cy="556897"/>
              </a:xfrm>
              <a:prstGeom prst="rect">
                <a:avLst/>
              </a:prstGeom>
            </p:spPr>
            <p:txBody>
              <a:bodyPr wrap="square">
                <a:spAutoFit/>
              </a:bodyPr>
              <a:lstStyle/>
              <a:p>
                <a:pPr>
                  <a:lnSpc>
                    <a:spcPct val="120000"/>
                  </a:lnSpc>
                </a:pPr>
                <a:r>
                  <a:rPr lang="en-US" sz="1400" dirty="0">
                    <a:solidFill>
                      <a:schemeClr val="tx1">
                        <a:lumMod val="75000"/>
                        <a:lumOff val="25000"/>
                      </a:schemeClr>
                    </a:solidFill>
                    <a:latin typeface="+mj-lt"/>
                    <a:ea typeface="Open Sans Light" panose="020B0306030504020204" pitchFamily="34" charset="0"/>
                    <a:cs typeface="Open Sans Light" panose="020B0306030504020204" pitchFamily="34" charset="0"/>
                  </a:rPr>
                  <a:t>The drop in experience doesn’t seems to be the driver in churn as both type of customers blocked calls are in par.</a:t>
                </a:r>
                <a:endParaRPr lang="en-US" sz="1400" b="1" dirty="0">
                  <a:solidFill>
                    <a:schemeClr val="tx1">
                      <a:lumMod val="75000"/>
                      <a:lumOff val="25000"/>
                    </a:schemeClr>
                  </a:solidFill>
                  <a:latin typeface="+mj-lt"/>
                  <a:ea typeface="Open Sans Light" panose="020B0306030504020204" pitchFamily="34" charset="0"/>
                  <a:cs typeface="Open Sans Light" panose="020B0306030504020204" pitchFamily="34" charset="0"/>
                </a:endParaRPr>
              </a:p>
            </p:txBody>
          </p:sp>
          <p:sp>
            <p:nvSpPr>
              <p:cNvPr id="65" name="TextBox 64">
                <a:extLst>
                  <a:ext uri="{FF2B5EF4-FFF2-40B4-BE49-F238E27FC236}">
                    <a16:creationId xmlns:a16="http://schemas.microsoft.com/office/drawing/2014/main" id="{F5751305-80FC-9716-D3D3-C22E3E212D5A}"/>
                  </a:ext>
                </a:extLst>
              </p:cNvPr>
              <p:cNvSpPr txBox="1"/>
              <p:nvPr/>
            </p:nvSpPr>
            <p:spPr>
              <a:xfrm>
                <a:off x="1077613" y="4583343"/>
                <a:ext cx="2720595" cy="287788"/>
              </a:xfrm>
              <a:prstGeom prst="rect">
                <a:avLst/>
              </a:prstGeom>
              <a:noFill/>
            </p:spPr>
            <p:txBody>
              <a:bodyPr wrap="square" rtlCol="0">
                <a:spAutoFit/>
              </a:bodyPr>
              <a:lstStyle/>
              <a:p>
                <a:pPr>
                  <a:lnSpc>
                    <a:spcPct val="80000"/>
                  </a:lnSpc>
                </a:pPr>
                <a:r>
                  <a:rPr lang="en-US" sz="2800" b="1" dirty="0">
                    <a:solidFill>
                      <a:schemeClr val="accent3"/>
                    </a:solidFill>
                    <a:latin typeface="Montserrat" panose="00000500000000000000" pitchFamily="50" charset="0"/>
                    <a:ea typeface="Lato Black" panose="020F0502020204030203" pitchFamily="34" charset="0"/>
                    <a:cs typeface="Lato Black" panose="020F0502020204030203" pitchFamily="34" charset="0"/>
                  </a:rPr>
                  <a:t>4,0%</a:t>
                </a:r>
                <a:r>
                  <a:rPr lang="en-US" sz="2800" b="1" dirty="0">
                    <a:solidFill>
                      <a:schemeClr val="bg1">
                        <a:lumMod val="85000"/>
                      </a:schemeClr>
                    </a:solidFill>
                    <a:latin typeface="Montserrat" panose="00000500000000000000" pitchFamily="50" charset="0"/>
                    <a:ea typeface="Lato Black" panose="020F0502020204030203" pitchFamily="34" charset="0"/>
                    <a:cs typeface="Lato Black" panose="020F0502020204030203" pitchFamily="34" charset="0"/>
                  </a:rPr>
                  <a:t> vs </a:t>
                </a:r>
                <a:r>
                  <a:rPr lang="en-US" sz="2800" b="1" dirty="0">
                    <a:solidFill>
                      <a:srgbClr val="FF0000"/>
                    </a:solidFill>
                    <a:latin typeface="Montserrat" panose="00000500000000000000" pitchFamily="50" charset="0"/>
                    <a:ea typeface="Lato Black" panose="020F0502020204030203" pitchFamily="34" charset="0"/>
                    <a:cs typeface="Lato Black" panose="020F0502020204030203" pitchFamily="34" charset="0"/>
                  </a:rPr>
                  <a:t>3,9%</a:t>
                </a:r>
              </a:p>
            </p:txBody>
          </p:sp>
        </p:grpSp>
      </p:grpSp>
      <p:grpSp>
        <p:nvGrpSpPr>
          <p:cNvPr id="66" name="Group 65">
            <a:extLst>
              <a:ext uri="{FF2B5EF4-FFF2-40B4-BE49-F238E27FC236}">
                <a16:creationId xmlns:a16="http://schemas.microsoft.com/office/drawing/2014/main" id="{88F041AF-927E-B989-DEA1-0EE7CB1A4519}"/>
              </a:ext>
            </a:extLst>
          </p:cNvPr>
          <p:cNvGrpSpPr/>
          <p:nvPr/>
        </p:nvGrpSpPr>
        <p:grpSpPr>
          <a:xfrm>
            <a:off x="4180260" y="4180369"/>
            <a:ext cx="3473975" cy="1932215"/>
            <a:chOff x="7736538" y="2895599"/>
            <a:chExt cx="3473975" cy="1264921"/>
          </a:xfrm>
        </p:grpSpPr>
        <p:sp>
          <p:nvSpPr>
            <p:cNvPr id="67" name="Rectangle 66">
              <a:extLst>
                <a:ext uri="{FF2B5EF4-FFF2-40B4-BE49-F238E27FC236}">
                  <a16:creationId xmlns:a16="http://schemas.microsoft.com/office/drawing/2014/main" id="{E95E46E6-1FAD-A7D8-06F9-742F45925534}"/>
                </a:ext>
              </a:extLst>
            </p:cNvPr>
            <p:cNvSpPr/>
            <p:nvPr/>
          </p:nvSpPr>
          <p:spPr>
            <a:xfrm>
              <a:off x="7736538" y="2895599"/>
              <a:ext cx="3473975" cy="1264921"/>
            </a:xfrm>
            <a:prstGeom prst="rect">
              <a:avLst/>
            </a:prstGeom>
            <a:solidFill>
              <a:schemeClr val="bg1"/>
            </a:solidFill>
            <a:ln>
              <a:noFill/>
            </a:ln>
            <a:effectLst>
              <a:outerShdw blurRad="406400"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grpSp>
          <p:nvGrpSpPr>
            <p:cNvPr id="68" name="Group 67">
              <a:extLst>
                <a:ext uri="{FF2B5EF4-FFF2-40B4-BE49-F238E27FC236}">
                  <a16:creationId xmlns:a16="http://schemas.microsoft.com/office/drawing/2014/main" id="{3FBB77E3-30DE-BA86-3618-F38CCFB144D4}"/>
                </a:ext>
              </a:extLst>
            </p:cNvPr>
            <p:cNvGrpSpPr/>
            <p:nvPr/>
          </p:nvGrpSpPr>
          <p:grpSpPr>
            <a:xfrm>
              <a:off x="8015441" y="3047935"/>
              <a:ext cx="3078957" cy="965028"/>
              <a:chOff x="1077613" y="4583343"/>
              <a:chExt cx="3078957" cy="965028"/>
            </a:xfrm>
          </p:grpSpPr>
          <p:sp>
            <p:nvSpPr>
              <p:cNvPr id="69" name="TextBox 68">
                <a:extLst>
                  <a:ext uri="{FF2B5EF4-FFF2-40B4-BE49-F238E27FC236}">
                    <a16:creationId xmlns:a16="http://schemas.microsoft.com/office/drawing/2014/main" id="{3DBD9E15-BB03-227E-8193-3A08D2EA406C}"/>
                  </a:ext>
                </a:extLst>
              </p:cNvPr>
              <p:cNvSpPr txBox="1"/>
              <p:nvPr/>
            </p:nvSpPr>
            <p:spPr>
              <a:xfrm>
                <a:off x="1077613" y="4846356"/>
                <a:ext cx="2829081" cy="190320"/>
              </a:xfrm>
              <a:prstGeom prst="rect">
                <a:avLst/>
              </a:prstGeom>
              <a:noFill/>
            </p:spPr>
            <p:txBody>
              <a:bodyPr wrap="square" rtlCol="0">
                <a:spAutoFit/>
              </a:bodyPr>
              <a:lstStyle/>
              <a:p>
                <a:pPr>
                  <a:lnSpc>
                    <a:spcPct val="80000"/>
                  </a:lnSpc>
                </a:pPr>
                <a:r>
                  <a:rPr lang="en-US" sz="1600" dirty="0">
                    <a:solidFill>
                      <a:schemeClr val="tx1">
                        <a:lumMod val="85000"/>
                        <a:lumOff val="15000"/>
                      </a:schemeClr>
                    </a:solidFill>
                    <a:latin typeface="Montserrat" panose="00000500000000000000" pitchFamily="50" charset="0"/>
                    <a:ea typeface="Lato Black" panose="020F0502020204030203" pitchFamily="34" charset="0"/>
                    <a:cs typeface="Lato Black" panose="020F0502020204030203" pitchFamily="34" charset="0"/>
                  </a:rPr>
                  <a:t>Avg. % Changes Minutes</a:t>
                </a:r>
              </a:p>
            </p:txBody>
          </p:sp>
          <p:sp>
            <p:nvSpPr>
              <p:cNvPr id="70" name="Rectangle 69">
                <a:extLst>
                  <a:ext uri="{FF2B5EF4-FFF2-40B4-BE49-F238E27FC236}">
                    <a16:creationId xmlns:a16="http://schemas.microsoft.com/office/drawing/2014/main" id="{940D8E5F-B592-0F9D-CFC0-821BA4366666}"/>
                  </a:ext>
                </a:extLst>
              </p:cNvPr>
              <p:cNvSpPr/>
              <p:nvPr/>
            </p:nvSpPr>
            <p:spPr>
              <a:xfrm>
                <a:off x="1077614" y="5062371"/>
                <a:ext cx="3078956" cy="486000"/>
              </a:xfrm>
              <a:prstGeom prst="rect">
                <a:avLst/>
              </a:prstGeom>
            </p:spPr>
            <p:txBody>
              <a:bodyPr wrap="square">
                <a:spAutoFit/>
              </a:bodyPr>
              <a:lstStyle/>
              <a:p>
                <a:pPr>
                  <a:lnSpc>
                    <a:spcPct val="120000"/>
                  </a:lnSpc>
                </a:pPr>
                <a:r>
                  <a:rPr lang="en-US" sz="1200" dirty="0">
                    <a:solidFill>
                      <a:schemeClr val="tx1">
                        <a:lumMod val="75000"/>
                        <a:lumOff val="25000"/>
                      </a:schemeClr>
                    </a:solidFill>
                    <a:latin typeface="+mj-lt"/>
                    <a:ea typeface="Open Sans Light" panose="020B0306030504020204" pitchFamily="34" charset="0"/>
                    <a:cs typeface="Open Sans Light" panose="020B0306030504020204" pitchFamily="34" charset="0"/>
                  </a:rPr>
                  <a:t>The drop in the minute of use is more prominent in user with tendency to churn while in the coefficient it is ranked 6</a:t>
                </a:r>
                <a:r>
                  <a:rPr lang="en-US" sz="1200" baseline="30000" dirty="0">
                    <a:solidFill>
                      <a:schemeClr val="tx1">
                        <a:lumMod val="75000"/>
                        <a:lumOff val="25000"/>
                      </a:schemeClr>
                    </a:solidFill>
                    <a:latin typeface="+mj-lt"/>
                    <a:ea typeface="Open Sans Light" panose="020B0306030504020204" pitchFamily="34" charset="0"/>
                    <a:cs typeface="Open Sans Light" panose="020B0306030504020204" pitchFamily="34" charset="0"/>
                  </a:rPr>
                  <a:t>th</a:t>
                </a:r>
                <a:r>
                  <a:rPr lang="en-US" sz="1200" dirty="0">
                    <a:solidFill>
                      <a:schemeClr val="tx1">
                        <a:lumMod val="75000"/>
                        <a:lumOff val="25000"/>
                      </a:schemeClr>
                    </a:solidFill>
                    <a:latin typeface="+mj-lt"/>
                    <a:ea typeface="Open Sans Light" panose="020B0306030504020204" pitchFamily="34" charset="0"/>
                    <a:cs typeface="Open Sans Light" panose="020B0306030504020204" pitchFamily="34" charset="0"/>
                  </a:rPr>
                  <a:t>.</a:t>
                </a:r>
                <a:endParaRPr lang="en-US" sz="1200" b="1" dirty="0">
                  <a:solidFill>
                    <a:schemeClr val="tx1">
                      <a:lumMod val="75000"/>
                      <a:lumOff val="25000"/>
                    </a:schemeClr>
                  </a:solidFill>
                  <a:latin typeface="+mj-lt"/>
                  <a:ea typeface="Open Sans Light" panose="020B0306030504020204" pitchFamily="34" charset="0"/>
                  <a:cs typeface="Open Sans Light" panose="020B0306030504020204" pitchFamily="34" charset="0"/>
                </a:endParaRPr>
              </a:p>
            </p:txBody>
          </p:sp>
          <p:sp>
            <p:nvSpPr>
              <p:cNvPr id="71" name="TextBox 70">
                <a:extLst>
                  <a:ext uri="{FF2B5EF4-FFF2-40B4-BE49-F238E27FC236}">
                    <a16:creationId xmlns:a16="http://schemas.microsoft.com/office/drawing/2014/main" id="{058A5317-6EFF-44B1-CBF4-7BA5AFAD9FDF}"/>
                  </a:ext>
                </a:extLst>
              </p:cNvPr>
              <p:cNvSpPr txBox="1"/>
              <p:nvPr/>
            </p:nvSpPr>
            <p:spPr>
              <a:xfrm>
                <a:off x="1077613" y="4583343"/>
                <a:ext cx="3078956" cy="287789"/>
              </a:xfrm>
              <a:prstGeom prst="rect">
                <a:avLst/>
              </a:prstGeom>
              <a:noFill/>
            </p:spPr>
            <p:txBody>
              <a:bodyPr wrap="square" rtlCol="0">
                <a:spAutoFit/>
              </a:bodyPr>
              <a:lstStyle/>
              <a:p>
                <a:pPr>
                  <a:lnSpc>
                    <a:spcPct val="80000"/>
                  </a:lnSpc>
                </a:pPr>
                <a:r>
                  <a:rPr lang="en-US" sz="2800" b="1" dirty="0">
                    <a:solidFill>
                      <a:schemeClr val="accent3"/>
                    </a:solidFill>
                    <a:latin typeface="Montserrat" panose="00000500000000000000" pitchFamily="50" charset="0"/>
                    <a:ea typeface="Lato Black" panose="020F0502020204030203" pitchFamily="34" charset="0"/>
                    <a:cs typeface="Lato Black" panose="020F0502020204030203" pitchFamily="34" charset="0"/>
                  </a:rPr>
                  <a:t>-5,4% </a:t>
                </a:r>
                <a:r>
                  <a:rPr lang="en-US" sz="2800" b="1" dirty="0">
                    <a:solidFill>
                      <a:schemeClr val="bg1">
                        <a:lumMod val="85000"/>
                      </a:schemeClr>
                    </a:solidFill>
                    <a:latin typeface="Montserrat" panose="00000500000000000000" pitchFamily="50" charset="0"/>
                    <a:ea typeface="Lato Black" panose="020F0502020204030203" pitchFamily="34" charset="0"/>
                    <a:cs typeface="Lato Black" panose="020F0502020204030203" pitchFamily="34" charset="0"/>
                  </a:rPr>
                  <a:t>vs </a:t>
                </a:r>
                <a:r>
                  <a:rPr lang="en-US" sz="2800" b="1" dirty="0">
                    <a:solidFill>
                      <a:srgbClr val="FF0000"/>
                    </a:solidFill>
                    <a:latin typeface="Montserrat" panose="00000500000000000000" pitchFamily="50" charset="0"/>
                    <a:ea typeface="Lato Black" panose="020F0502020204030203" pitchFamily="34" charset="0"/>
                    <a:cs typeface="Lato Black" panose="020F0502020204030203" pitchFamily="34" charset="0"/>
                  </a:rPr>
                  <a:t>-24,4%</a:t>
                </a:r>
              </a:p>
            </p:txBody>
          </p:sp>
        </p:grpSp>
      </p:grpSp>
      <p:grpSp>
        <p:nvGrpSpPr>
          <p:cNvPr id="72" name="Group 71">
            <a:extLst>
              <a:ext uri="{FF2B5EF4-FFF2-40B4-BE49-F238E27FC236}">
                <a16:creationId xmlns:a16="http://schemas.microsoft.com/office/drawing/2014/main" id="{1BF2438A-EEAF-4C49-297D-63F1BFF88A1B}"/>
              </a:ext>
            </a:extLst>
          </p:cNvPr>
          <p:cNvGrpSpPr/>
          <p:nvPr/>
        </p:nvGrpSpPr>
        <p:grpSpPr>
          <a:xfrm>
            <a:off x="566831" y="4180370"/>
            <a:ext cx="3473975" cy="1932215"/>
            <a:chOff x="7736538" y="2895599"/>
            <a:chExt cx="3473975" cy="1264921"/>
          </a:xfrm>
        </p:grpSpPr>
        <p:sp>
          <p:nvSpPr>
            <p:cNvPr id="73" name="Rectangle 72">
              <a:extLst>
                <a:ext uri="{FF2B5EF4-FFF2-40B4-BE49-F238E27FC236}">
                  <a16:creationId xmlns:a16="http://schemas.microsoft.com/office/drawing/2014/main" id="{9A61D9DA-76BD-F600-E370-4D0EF1BF3D6A}"/>
                </a:ext>
              </a:extLst>
            </p:cNvPr>
            <p:cNvSpPr/>
            <p:nvPr/>
          </p:nvSpPr>
          <p:spPr>
            <a:xfrm>
              <a:off x="7736538" y="2895599"/>
              <a:ext cx="3473975" cy="1264921"/>
            </a:xfrm>
            <a:prstGeom prst="rect">
              <a:avLst/>
            </a:prstGeom>
            <a:solidFill>
              <a:schemeClr val="bg1"/>
            </a:solidFill>
            <a:ln>
              <a:noFill/>
            </a:ln>
            <a:effectLst>
              <a:outerShdw blurRad="406400"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4" name="Group 73">
              <a:extLst>
                <a:ext uri="{FF2B5EF4-FFF2-40B4-BE49-F238E27FC236}">
                  <a16:creationId xmlns:a16="http://schemas.microsoft.com/office/drawing/2014/main" id="{682288C4-4F24-B3BE-1CAC-316F49D52D94}"/>
                </a:ext>
              </a:extLst>
            </p:cNvPr>
            <p:cNvGrpSpPr/>
            <p:nvPr/>
          </p:nvGrpSpPr>
          <p:grpSpPr>
            <a:xfrm>
              <a:off x="8015440" y="3047935"/>
              <a:ext cx="3078958" cy="1051964"/>
              <a:chOff x="1077612" y="4583343"/>
              <a:chExt cx="3078958" cy="1051964"/>
            </a:xfrm>
          </p:grpSpPr>
          <p:sp>
            <p:nvSpPr>
              <p:cNvPr id="75" name="TextBox 74">
                <a:extLst>
                  <a:ext uri="{FF2B5EF4-FFF2-40B4-BE49-F238E27FC236}">
                    <a16:creationId xmlns:a16="http://schemas.microsoft.com/office/drawing/2014/main" id="{0E9DD30F-D53B-A61D-5CEC-2BAB7A7F6D55}"/>
                  </a:ext>
                </a:extLst>
              </p:cNvPr>
              <p:cNvSpPr txBox="1"/>
              <p:nvPr/>
            </p:nvSpPr>
            <p:spPr>
              <a:xfrm>
                <a:off x="1077613" y="4862395"/>
                <a:ext cx="2829081" cy="190320"/>
              </a:xfrm>
              <a:prstGeom prst="rect">
                <a:avLst/>
              </a:prstGeom>
              <a:noFill/>
            </p:spPr>
            <p:txBody>
              <a:bodyPr wrap="square" rtlCol="0">
                <a:spAutoFit/>
              </a:bodyPr>
              <a:lstStyle/>
              <a:p>
                <a:pPr>
                  <a:lnSpc>
                    <a:spcPct val="80000"/>
                  </a:lnSpc>
                </a:pPr>
                <a:r>
                  <a:rPr lang="en-US" sz="1600" dirty="0">
                    <a:solidFill>
                      <a:schemeClr val="tx1">
                        <a:lumMod val="85000"/>
                        <a:lumOff val="15000"/>
                      </a:schemeClr>
                    </a:solidFill>
                    <a:latin typeface="Montserrat" panose="00000500000000000000" pitchFamily="50" charset="0"/>
                    <a:ea typeface="Lato Black" panose="020F0502020204030203" pitchFamily="34" charset="0"/>
                    <a:cs typeface="Lato Black" panose="020F0502020204030203" pitchFamily="34" charset="0"/>
                  </a:rPr>
                  <a:t>Avg. Monthly Revenue</a:t>
                </a:r>
              </a:p>
            </p:txBody>
          </p:sp>
          <p:sp>
            <p:nvSpPr>
              <p:cNvPr id="76" name="Rectangle 75">
                <a:extLst>
                  <a:ext uri="{FF2B5EF4-FFF2-40B4-BE49-F238E27FC236}">
                    <a16:creationId xmlns:a16="http://schemas.microsoft.com/office/drawing/2014/main" id="{AC0871DB-21C3-A089-9964-304269EC956D}"/>
                  </a:ext>
                </a:extLst>
              </p:cNvPr>
              <p:cNvSpPr/>
              <p:nvPr/>
            </p:nvSpPr>
            <p:spPr>
              <a:xfrm>
                <a:off x="1077614" y="5078409"/>
                <a:ext cx="3078956" cy="556898"/>
              </a:xfrm>
              <a:prstGeom prst="rect">
                <a:avLst/>
              </a:prstGeom>
            </p:spPr>
            <p:txBody>
              <a:bodyPr wrap="square">
                <a:spAutoFit/>
              </a:bodyPr>
              <a:lstStyle/>
              <a:p>
                <a:pPr>
                  <a:lnSpc>
                    <a:spcPct val="120000"/>
                  </a:lnSpc>
                </a:pPr>
                <a:r>
                  <a:rPr lang="en-US" sz="1400" dirty="0">
                    <a:solidFill>
                      <a:schemeClr val="tx1">
                        <a:lumMod val="75000"/>
                        <a:lumOff val="25000"/>
                      </a:schemeClr>
                    </a:solidFill>
                    <a:latin typeface="+mj-lt"/>
                    <a:ea typeface="Open Sans Light" panose="020B0306030504020204" pitchFamily="34" charset="0"/>
                    <a:cs typeface="Open Sans Light" panose="020B0306030504020204" pitchFamily="34" charset="0"/>
                  </a:rPr>
                  <a:t>Same as recurring charges however as notable the monthly revenue shows reduction. </a:t>
                </a:r>
              </a:p>
            </p:txBody>
          </p:sp>
          <p:sp>
            <p:nvSpPr>
              <p:cNvPr id="77" name="TextBox 76">
                <a:extLst>
                  <a:ext uri="{FF2B5EF4-FFF2-40B4-BE49-F238E27FC236}">
                    <a16:creationId xmlns:a16="http://schemas.microsoft.com/office/drawing/2014/main" id="{F7DA8B09-C563-6F94-DF00-5ED19C5B4F1C}"/>
                  </a:ext>
                </a:extLst>
              </p:cNvPr>
              <p:cNvSpPr txBox="1"/>
              <p:nvPr/>
            </p:nvSpPr>
            <p:spPr>
              <a:xfrm>
                <a:off x="1077612" y="4583343"/>
                <a:ext cx="2943739" cy="287789"/>
              </a:xfrm>
              <a:prstGeom prst="rect">
                <a:avLst/>
              </a:prstGeom>
              <a:noFill/>
            </p:spPr>
            <p:txBody>
              <a:bodyPr wrap="square" rtlCol="0">
                <a:spAutoFit/>
              </a:bodyPr>
              <a:lstStyle/>
              <a:p>
                <a:pPr>
                  <a:lnSpc>
                    <a:spcPct val="80000"/>
                  </a:lnSpc>
                </a:pPr>
                <a:r>
                  <a:rPr lang="en-US" sz="2800" b="1" dirty="0">
                    <a:solidFill>
                      <a:schemeClr val="accent3"/>
                    </a:solidFill>
                    <a:latin typeface="Montserrat" panose="00000500000000000000" pitchFamily="50" charset="0"/>
                    <a:ea typeface="Lato Black" panose="020F0502020204030203" pitchFamily="34" charset="0"/>
                    <a:cs typeface="Lato Black" panose="020F0502020204030203" pitchFamily="34" charset="0"/>
                  </a:rPr>
                  <a:t>56,7$</a:t>
                </a:r>
                <a:r>
                  <a:rPr lang="en-US" sz="2800" b="1" dirty="0">
                    <a:solidFill>
                      <a:schemeClr val="bg1">
                        <a:lumMod val="85000"/>
                      </a:schemeClr>
                    </a:solidFill>
                    <a:latin typeface="Montserrat" panose="00000500000000000000" pitchFamily="50" charset="0"/>
                    <a:ea typeface="Lato Black" panose="020F0502020204030203" pitchFamily="34" charset="0"/>
                    <a:cs typeface="Lato Black" panose="020F0502020204030203" pitchFamily="34" charset="0"/>
                  </a:rPr>
                  <a:t> vs </a:t>
                </a:r>
                <a:r>
                  <a:rPr lang="en-US" sz="2800" b="1" dirty="0">
                    <a:solidFill>
                      <a:srgbClr val="FF0000"/>
                    </a:solidFill>
                    <a:latin typeface="Montserrat" panose="00000500000000000000" pitchFamily="50" charset="0"/>
                    <a:ea typeface="Lato Black" panose="020F0502020204030203" pitchFamily="34" charset="0"/>
                    <a:cs typeface="Lato Black" panose="020F0502020204030203" pitchFamily="34" charset="0"/>
                  </a:rPr>
                  <a:t>55,2$</a:t>
                </a:r>
              </a:p>
            </p:txBody>
          </p:sp>
        </p:grpSp>
      </p:grpSp>
      <p:pic>
        <p:nvPicPr>
          <p:cNvPr id="41" name="Picture 8" descr="Image result for alert png image">
            <a:extLst>
              <a:ext uri="{FF2B5EF4-FFF2-40B4-BE49-F238E27FC236}">
                <a16:creationId xmlns:a16="http://schemas.microsoft.com/office/drawing/2014/main" id="{AE6058BA-0577-0CC7-FAA3-A82B3615CE63}"/>
              </a:ext>
            </a:extLst>
          </p:cNvPr>
          <p:cNvPicPr>
            <a:picLocks noChangeAspect="1" noChangeArrowheads="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670872" y="2381476"/>
            <a:ext cx="370253" cy="3702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26314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7">
            <a:extLst>
              <a:ext uri="{FF2B5EF4-FFF2-40B4-BE49-F238E27FC236}">
                <a16:creationId xmlns:a16="http://schemas.microsoft.com/office/drawing/2014/main" id="{4E556A4D-DF26-4490-ABF5-FA4A119B64CB}"/>
              </a:ext>
            </a:extLst>
          </p:cNvPr>
          <p:cNvPicPr>
            <a:picLocks noGrp="1" noChangeAspect="1"/>
          </p:cNvPicPr>
          <p:nvPr>
            <p:ph type="pic" sz="quarter" idx="12"/>
          </p:nvPr>
        </p:nvPicPr>
        <p:blipFill>
          <a:blip r:embed="rId2"/>
          <a:srcRect l="26622" r="26622"/>
          <a:stretch>
            <a:fillRect/>
          </a:stretch>
        </p:blipFill>
        <p:spPr/>
      </p:pic>
      <p:pic>
        <p:nvPicPr>
          <p:cNvPr id="13" name="Picture Placeholder 9">
            <a:extLst>
              <a:ext uri="{FF2B5EF4-FFF2-40B4-BE49-F238E27FC236}">
                <a16:creationId xmlns:a16="http://schemas.microsoft.com/office/drawing/2014/main" id="{93A93D8E-5D95-44D6-BAF6-B7B791E6E73A}"/>
              </a:ext>
            </a:extLst>
          </p:cNvPr>
          <p:cNvPicPr>
            <a:picLocks noGrp="1" noChangeAspect="1"/>
          </p:cNvPicPr>
          <p:nvPr>
            <p:ph type="pic" sz="quarter" idx="13"/>
          </p:nvPr>
        </p:nvPicPr>
        <p:blipFill>
          <a:blip r:embed="rId3"/>
          <a:srcRect l="25131" r="25131"/>
          <a:stretch>
            <a:fillRect/>
          </a:stretch>
        </p:blipFill>
        <p:spPr/>
      </p:pic>
      <p:pic>
        <p:nvPicPr>
          <p:cNvPr id="14" name="Picture Placeholder 13">
            <a:extLst>
              <a:ext uri="{FF2B5EF4-FFF2-40B4-BE49-F238E27FC236}">
                <a16:creationId xmlns:a16="http://schemas.microsoft.com/office/drawing/2014/main" id="{1AB0D857-B246-4BFB-93E9-41E61EAABDA0}"/>
              </a:ext>
            </a:extLst>
          </p:cNvPr>
          <p:cNvPicPr>
            <a:picLocks noGrp="1" noChangeAspect="1"/>
          </p:cNvPicPr>
          <p:nvPr>
            <p:ph type="pic" sz="quarter" idx="14"/>
          </p:nvPr>
        </p:nvPicPr>
        <p:blipFill rotWithShape="1">
          <a:blip r:embed="rId4"/>
          <a:srcRect t="18900"/>
          <a:stretch/>
        </p:blipFill>
        <p:spPr>
          <a:xfrm>
            <a:off x="3298082" y="3868615"/>
            <a:ext cx="5570941" cy="2989385"/>
          </a:xfrm>
        </p:spPr>
      </p:pic>
      <p:sp>
        <p:nvSpPr>
          <p:cNvPr id="18" name="TextBox 17">
            <a:extLst>
              <a:ext uri="{FF2B5EF4-FFF2-40B4-BE49-F238E27FC236}">
                <a16:creationId xmlns:a16="http://schemas.microsoft.com/office/drawing/2014/main" id="{FDAAA2B6-08AA-48EA-8B2C-F0F80FC664B1}"/>
              </a:ext>
            </a:extLst>
          </p:cNvPr>
          <p:cNvSpPr txBox="1"/>
          <p:nvPr/>
        </p:nvSpPr>
        <p:spPr>
          <a:xfrm>
            <a:off x="3068912" y="1196494"/>
            <a:ext cx="6054177" cy="647613"/>
          </a:xfrm>
          <a:prstGeom prst="rect">
            <a:avLst/>
          </a:prstGeom>
          <a:noFill/>
        </p:spPr>
        <p:txBody>
          <a:bodyPr wrap="square" rtlCol="0">
            <a:spAutoFit/>
          </a:bodyPr>
          <a:lstStyle/>
          <a:p>
            <a:pPr algn="ctr">
              <a:lnSpc>
                <a:spcPct val="80000"/>
              </a:lnSpc>
            </a:pPr>
            <a:r>
              <a:rPr lang="en-US" sz="4400" dirty="0">
                <a:solidFill>
                  <a:schemeClr val="tx1">
                    <a:lumMod val="85000"/>
                    <a:lumOff val="15000"/>
                  </a:schemeClr>
                </a:solidFill>
                <a:latin typeface="Montserrat" panose="00000500000000000000" pitchFamily="50" charset="0"/>
                <a:ea typeface="Lato Black" panose="020F0502020204030203" pitchFamily="34" charset="0"/>
                <a:cs typeface="Lato Black" panose="020F0502020204030203" pitchFamily="34" charset="0"/>
              </a:rPr>
              <a:t>Thank You!</a:t>
            </a:r>
          </a:p>
        </p:txBody>
      </p:sp>
      <p:sp>
        <p:nvSpPr>
          <p:cNvPr id="19" name="Rectangle 18">
            <a:extLst>
              <a:ext uri="{FF2B5EF4-FFF2-40B4-BE49-F238E27FC236}">
                <a16:creationId xmlns:a16="http://schemas.microsoft.com/office/drawing/2014/main" id="{DBD68645-9BF0-4ADD-A94B-99BA0947DDE4}"/>
              </a:ext>
            </a:extLst>
          </p:cNvPr>
          <p:cNvSpPr/>
          <p:nvPr/>
        </p:nvSpPr>
        <p:spPr>
          <a:xfrm>
            <a:off x="2309769" y="2851543"/>
            <a:ext cx="7572461" cy="333617"/>
          </a:xfrm>
          <a:prstGeom prst="rect">
            <a:avLst/>
          </a:prstGeom>
        </p:spPr>
        <p:txBody>
          <a:bodyPr wrap="square">
            <a:spAutoFit/>
          </a:bodyPr>
          <a:lstStyle/>
          <a:p>
            <a:pPr algn="ctr">
              <a:lnSpc>
                <a:spcPct val="120000"/>
              </a:lnSpc>
            </a:pPr>
            <a:r>
              <a:rPr lang="en-US" sz="1400" dirty="0">
                <a:solidFill>
                  <a:schemeClr val="accent2"/>
                </a:solidFill>
                <a:latin typeface="+mj-lt"/>
                <a:ea typeface="Open Sans Light" panose="020B0306030504020204" pitchFamily="34" charset="0"/>
                <a:cs typeface="Open Sans Light" panose="020B0306030504020204" pitchFamily="34" charset="0"/>
              </a:rPr>
              <a:t>Mojgan Shabani</a:t>
            </a:r>
          </a:p>
        </p:txBody>
      </p:sp>
      <p:sp>
        <p:nvSpPr>
          <p:cNvPr id="22" name="Rectangle 21">
            <a:extLst>
              <a:ext uri="{FF2B5EF4-FFF2-40B4-BE49-F238E27FC236}">
                <a16:creationId xmlns:a16="http://schemas.microsoft.com/office/drawing/2014/main" id="{099E259F-712D-4885-ABDD-71E5875B1B60}"/>
              </a:ext>
            </a:extLst>
          </p:cNvPr>
          <p:cNvSpPr/>
          <p:nvPr/>
        </p:nvSpPr>
        <p:spPr>
          <a:xfrm>
            <a:off x="5424044" y="3185160"/>
            <a:ext cx="1343912" cy="91440"/>
          </a:xfrm>
          <a:prstGeom prst="rect">
            <a:avLst/>
          </a:prstGeom>
          <a:gradFill>
            <a:gsLst>
              <a:gs pos="0">
                <a:schemeClr val="accent1"/>
              </a:gs>
              <a:gs pos="100000">
                <a:schemeClr val="accent3">
                  <a:alpha val="59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350213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31962313-F5F6-4BB3-9888-BA4A9C7F9CB4}"/>
              </a:ext>
            </a:extLst>
          </p:cNvPr>
          <p:cNvPicPr>
            <a:picLocks noGrp="1" noChangeAspect="1"/>
          </p:cNvPicPr>
          <p:nvPr>
            <p:ph type="pic" sz="quarter" idx="10"/>
          </p:nvPr>
        </p:nvPicPr>
        <p:blipFill>
          <a:blip r:embed="rId2"/>
          <a:srcRect l="25715" r="25715"/>
          <a:stretch>
            <a:fillRect/>
          </a:stretch>
        </p:blipFill>
        <p:spPr/>
      </p:pic>
      <p:sp>
        <p:nvSpPr>
          <p:cNvPr id="2" name="Rectangle 1">
            <a:extLst>
              <a:ext uri="{FF2B5EF4-FFF2-40B4-BE49-F238E27FC236}">
                <a16:creationId xmlns:a16="http://schemas.microsoft.com/office/drawing/2014/main" id="{9A5235CD-1F83-4F47-9857-375A676A5CE1}"/>
              </a:ext>
            </a:extLst>
          </p:cNvPr>
          <p:cNvSpPr/>
          <p:nvPr/>
        </p:nvSpPr>
        <p:spPr>
          <a:xfrm>
            <a:off x="0" y="0"/>
            <a:ext cx="4800600" cy="6858000"/>
          </a:xfrm>
          <a:prstGeom prst="rect">
            <a:avLst/>
          </a:prstGeom>
          <a:gradFill>
            <a:gsLst>
              <a:gs pos="0">
                <a:schemeClr val="accent1"/>
              </a:gs>
              <a:gs pos="100000">
                <a:schemeClr val="accent3">
                  <a:alpha val="59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149">
            <a:extLst>
              <a:ext uri="{FF2B5EF4-FFF2-40B4-BE49-F238E27FC236}">
                <a16:creationId xmlns:a16="http://schemas.microsoft.com/office/drawing/2014/main" id="{6371619F-8527-4BDB-B095-E5C309AD7D5E}"/>
              </a:ext>
            </a:extLst>
          </p:cNvPr>
          <p:cNvSpPr>
            <a:spLocks noEditPoints="1"/>
          </p:cNvSpPr>
          <p:nvPr/>
        </p:nvSpPr>
        <p:spPr bwMode="auto">
          <a:xfrm>
            <a:off x="1066565" y="2411297"/>
            <a:ext cx="1083576" cy="880543"/>
          </a:xfrm>
          <a:custGeom>
            <a:avLst/>
            <a:gdLst>
              <a:gd name="T0" fmla="*/ 284 w 348"/>
              <a:gd name="T1" fmla="*/ 105 h 236"/>
              <a:gd name="T2" fmla="*/ 284 w 348"/>
              <a:gd name="T3" fmla="*/ 86 h 236"/>
              <a:gd name="T4" fmla="*/ 274 w 348"/>
              <a:gd name="T5" fmla="*/ 80 h 236"/>
              <a:gd name="T6" fmla="*/ 237 w 348"/>
              <a:gd name="T7" fmla="*/ 78 h 236"/>
              <a:gd name="T8" fmla="*/ 227 w 348"/>
              <a:gd name="T9" fmla="*/ 82 h 236"/>
              <a:gd name="T10" fmla="*/ 222 w 348"/>
              <a:gd name="T11" fmla="*/ 93 h 236"/>
              <a:gd name="T12" fmla="*/ 126 w 348"/>
              <a:gd name="T13" fmla="*/ 105 h 236"/>
              <a:gd name="T14" fmla="*/ 126 w 348"/>
              <a:gd name="T15" fmla="*/ 86 h 236"/>
              <a:gd name="T16" fmla="*/ 116 w 348"/>
              <a:gd name="T17" fmla="*/ 80 h 236"/>
              <a:gd name="T18" fmla="*/ 79 w 348"/>
              <a:gd name="T19" fmla="*/ 78 h 236"/>
              <a:gd name="T20" fmla="*/ 66 w 348"/>
              <a:gd name="T21" fmla="*/ 82 h 236"/>
              <a:gd name="T22" fmla="*/ 64 w 348"/>
              <a:gd name="T23" fmla="*/ 93 h 236"/>
              <a:gd name="T24" fmla="*/ 15 w 348"/>
              <a:gd name="T25" fmla="*/ 105 h 236"/>
              <a:gd name="T26" fmla="*/ 333 w 348"/>
              <a:gd name="T27" fmla="*/ 39 h 236"/>
              <a:gd name="T28" fmla="*/ 237 w 348"/>
              <a:gd name="T29" fmla="*/ 131 h 236"/>
              <a:gd name="T30" fmla="*/ 269 w 348"/>
              <a:gd name="T31" fmla="*/ 93 h 236"/>
              <a:gd name="T32" fmla="*/ 237 w 348"/>
              <a:gd name="T33" fmla="*/ 131 h 236"/>
              <a:gd name="T34" fmla="*/ 79 w 348"/>
              <a:gd name="T35" fmla="*/ 93 h 236"/>
              <a:gd name="T36" fmla="*/ 111 w 348"/>
              <a:gd name="T37" fmla="*/ 131 h 236"/>
              <a:gd name="T38" fmla="*/ 316 w 348"/>
              <a:gd name="T39" fmla="*/ 224 h 236"/>
              <a:gd name="T40" fmla="*/ 32 w 348"/>
              <a:gd name="T41" fmla="*/ 119 h 236"/>
              <a:gd name="T42" fmla="*/ 64 w 348"/>
              <a:gd name="T43" fmla="*/ 131 h 236"/>
              <a:gd name="T44" fmla="*/ 66 w 348"/>
              <a:gd name="T45" fmla="*/ 140 h 236"/>
              <a:gd name="T46" fmla="*/ 79 w 348"/>
              <a:gd name="T47" fmla="*/ 144 h 236"/>
              <a:gd name="T48" fmla="*/ 116 w 348"/>
              <a:gd name="T49" fmla="*/ 144 h 236"/>
              <a:gd name="T50" fmla="*/ 126 w 348"/>
              <a:gd name="T51" fmla="*/ 136 h 236"/>
              <a:gd name="T52" fmla="*/ 126 w 348"/>
              <a:gd name="T53" fmla="*/ 119 h 236"/>
              <a:gd name="T54" fmla="*/ 222 w 348"/>
              <a:gd name="T55" fmla="*/ 131 h 236"/>
              <a:gd name="T56" fmla="*/ 227 w 348"/>
              <a:gd name="T57" fmla="*/ 140 h 236"/>
              <a:gd name="T58" fmla="*/ 237 w 348"/>
              <a:gd name="T59" fmla="*/ 144 h 236"/>
              <a:gd name="T60" fmla="*/ 274 w 348"/>
              <a:gd name="T61" fmla="*/ 144 h 236"/>
              <a:gd name="T62" fmla="*/ 284 w 348"/>
              <a:gd name="T63" fmla="*/ 136 h 236"/>
              <a:gd name="T64" fmla="*/ 284 w 348"/>
              <a:gd name="T65" fmla="*/ 119 h 236"/>
              <a:gd name="T66" fmla="*/ 316 w 348"/>
              <a:gd name="T67" fmla="*/ 224 h 236"/>
              <a:gd name="T68" fmla="*/ 205 w 348"/>
              <a:gd name="T69" fmla="*/ 13 h 236"/>
              <a:gd name="T70" fmla="*/ 217 w 348"/>
              <a:gd name="T71" fmla="*/ 17 h 236"/>
              <a:gd name="T72" fmla="*/ 222 w 348"/>
              <a:gd name="T73" fmla="*/ 27 h 236"/>
              <a:gd name="T74" fmla="*/ 128 w 348"/>
              <a:gd name="T75" fmla="*/ 21 h 236"/>
              <a:gd name="T76" fmla="*/ 136 w 348"/>
              <a:gd name="T77" fmla="*/ 15 h 236"/>
              <a:gd name="T78" fmla="*/ 333 w 348"/>
              <a:gd name="T79" fmla="*/ 27 h 236"/>
              <a:gd name="T80" fmla="*/ 234 w 348"/>
              <a:gd name="T81" fmla="*/ 17 h 236"/>
              <a:gd name="T82" fmla="*/ 217 w 348"/>
              <a:gd name="T83" fmla="*/ 2 h 236"/>
              <a:gd name="T84" fmla="*/ 143 w 348"/>
              <a:gd name="T85" fmla="*/ 0 h 236"/>
              <a:gd name="T86" fmla="*/ 121 w 348"/>
              <a:gd name="T87" fmla="*/ 9 h 236"/>
              <a:gd name="T88" fmla="*/ 111 w 348"/>
              <a:gd name="T89" fmla="*/ 27 h 236"/>
              <a:gd name="T90" fmla="*/ 10 w 348"/>
              <a:gd name="T91" fmla="*/ 27 h 236"/>
              <a:gd name="T92" fmla="*/ 0 w 348"/>
              <a:gd name="T93" fmla="*/ 35 h 236"/>
              <a:gd name="T94" fmla="*/ 0 w 348"/>
              <a:gd name="T95" fmla="*/ 105 h 236"/>
              <a:gd name="T96" fmla="*/ 5 w 348"/>
              <a:gd name="T97" fmla="*/ 115 h 236"/>
              <a:gd name="T98" fmla="*/ 15 w 348"/>
              <a:gd name="T99" fmla="*/ 119 h 236"/>
              <a:gd name="T100" fmla="*/ 17 w 348"/>
              <a:gd name="T101" fmla="*/ 228 h 236"/>
              <a:gd name="T102" fmla="*/ 24 w 348"/>
              <a:gd name="T103" fmla="*/ 236 h 236"/>
              <a:gd name="T104" fmla="*/ 316 w 348"/>
              <a:gd name="T105" fmla="*/ 236 h 236"/>
              <a:gd name="T106" fmla="*/ 328 w 348"/>
              <a:gd name="T107" fmla="*/ 232 h 236"/>
              <a:gd name="T108" fmla="*/ 333 w 348"/>
              <a:gd name="T109" fmla="*/ 224 h 236"/>
              <a:gd name="T110" fmla="*/ 338 w 348"/>
              <a:gd name="T111" fmla="*/ 117 h 236"/>
              <a:gd name="T112" fmla="*/ 346 w 348"/>
              <a:gd name="T113" fmla="*/ 111 h 236"/>
              <a:gd name="T114" fmla="*/ 348 w 348"/>
              <a:gd name="T115" fmla="*/ 39 h 236"/>
              <a:gd name="T116" fmla="*/ 343 w 348"/>
              <a:gd name="T117" fmla="*/ 31 h 236"/>
              <a:gd name="T118" fmla="*/ 333 w 348"/>
              <a:gd name="T119" fmla="*/ 27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48" h="236">
                <a:moveTo>
                  <a:pt x="333" y="105"/>
                </a:moveTo>
                <a:lnTo>
                  <a:pt x="284" y="105"/>
                </a:lnTo>
                <a:lnTo>
                  <a:pt x="284" y="93"/>
                </a:lnTo>
                <a:lnTo>
                  <a:pt x="284" y="86"/>
                </a:lnTo>
                <a:lnTo>
                  <a:pt x="279" y="82"/>
                </a:lnTo>
                <a:lnTo>
                  <a:pt x="274" y="80"/>
                </a:lnTo>
                <a:lnTo>
                  <a:pt x="269" y="78"/>
                </a:lnTo>
                <a:lnTo>
                  <a:pt x="237" y="78"/>
                </a:lnTo>
                <a:lnTo>
                  <a:pt x="232" y="80"/>
                </a:lnTo>
                <a:lnTo>
                  <a:pt x="227" y="82"/>
                </a:lnTo>
                <a:lnTo>
                  <a:pt x="222" y="86"/>
                </a:lnTo>
                <a:lnTo>
                  <a:pt x="222" y="93"/>
                </a:lnTo>
                <a:lnTo>
                  <a:pt x="222" y="105"/>
                </a:lnTo>
                <a:lnTo>
                  <a:pt x="126" y="105"/>
                </a:lnTo>
                <a:lnTo>
                  <a:pt x="126" y="93"/>
                </a:lnTo>
                <a:lnTo>
                  <a:pt x="126" y="86"/>
                </a:lnTo>
                <a:lnTo>
                  <a:pt x="121" y="82"/>
                </a:lnTo>
                <a:lnTo>
                  <a:pt x="116" y="80"/>
                </a:lnTo>
                <a:lnTo>
                  <a:pt x="111" y="78"/>
                </a:lnTo>
                <a:lnTo>
                  <a:pt x="79" y="78"/>
                </a:lnTo>
                <a:lnTo>
                  <a:pt x="71" y="80"/>
                </a:lnTo>
                <a:lnTo>
                  <a:pt x="66" y="82"/>
                </a:lnTo>
                <a:lnTo>
                  <a:pt x="64" y="86"/>
                </a:lnTo>
                <a:lnTo>
                  <a:pt x="64" y="93"/>
                </a:lnTo>
                <a:lnTo>
                  <a:pt x="64" y="105"/>
                </a:lnTo>
                <a:lnTo>
                  <a:pt x="15" y="105"/>
                </a:lnTo>
                <a:lnTo>
                  <a:pt x="15" y="39"/>
                </a:lnTo>
                <a:lnTo>
                  <a:pt x="333" y="39"/>
                </a:lnTo>
                <a:lnTo>
                  <a:pt x="333" y="105"/>
                </a:lnTo>
                <a:close/>
                <a:moveTo>
                  <a:pt x="237" y="131"/>
                </a:moveTo>
                <a:lnTo>
                  <a:pt x="237" y="93"/>
                </a:lnTo>
                <a:lnTo>
                  <a:pt x="269" y="93"/>
                </a:lnTo>
                <a:lnTo>
                  <a:pt x="269" y="131"/>
                </a:lnTo>
                <a:lnTo>
                  <a:pt x="237" y="131"/>
                </a:lnTo>
                <a:close/>
                <a:moveTo>
                  <a:pt x="79" y="131"/>
                </a:moveTo>
                <a:lnTo>
                  <a:pt x="79" y="93"/>
                </a:lnTo>
                <a:lnTo>
                  <a:pt x="111" y="93"/>
                </a:lnTo>
                <a:lnTo>
                  <a:pt x="111" y="131"/>
                </a:lnTo>
                <a:lnTo>
                  <a:pt x="79" y="131"/>
                </a:lnTo>
                <a:close/>
                <a:moveTo>
                  <a:pt x="316" y="224"/>
                </a:moveTo>
                <a:lnTo>
                  <a:pt x="32" y="224"/>
                </a:lnTo>
                <a:lnTo>
                  <a:pt x="32" y="119"/>
                </a:lnTo>
                <a:lnTo>
                  <a:pt x="64" y="119"/>
                </a:lnTo>
                <a:lnTo>
                  <a:pt x="64" y="131"/>
                </a:lnTo>
                <a:lnTo>
                  <a:pt x="64" y="136"/>
                </a:lnTo>
                <a:lnTo>
                  <a:pt x="66" y="140"/>
                </a:lnTo>
                <a:lnTo>
                  <a:pt x="71" y="144"/>
                </a:lnTo>
                <a:lnTo>
                  <a:pt x="79" y="144"/>
                </a:lnTo>
                <a:lnTo>
                  <a:pt x="111" y="144"/>
                </a:lnTo>
                <a:lnTo>
                  <a:pt x="116" y="144"/>
                </a:lnTo>
                <a:lnTo>
                  <a:pt x="121" y="140"/>
                </a:lnTo>
                <a:lnTo>
                  <a:pt x="126" y="136"/>
                </a:lnTo>
                <a:lnTo>
                  <a:pt x="126" y="131"/>
                </a:lnTo>
                <a:lnTo>
                  <a:pt x="126" y="119"/>
                </a:lnTo>
                <a:lnTo>
                  <a:pt x="222" y="119"/>
                </a:lnTo>
                <a:lnTo>
                  <a:pt x="222" y="131"/>
                </a:lnTo>
                <a:lnTo>
                  <a:pt x="222" y="136"/>
                </a:lnTo>
                <a:lnTo>
                  <a:pt x="227" y="140"/>
                </a:lnTo>
                <a:lnTo>
                  <a:pt x="232" y="144"/>
                </a:lnTo>
                <a:lnTo>
                  <a:pt x="237" y="144"/>
                </a:lnTo>
                <a:lnTo>
                  <a:pt x="269" y="144"/>
                </a:lnTo>
                <a:lnTo>
                  <a:pt x="274" y="144"/>
                </a:lnTo>
                <a:lnTo>
                  <a:pt x="279" y="140"/>
                </a:lnTo>
                <a:lnTo>
                  <a:pt x="284" y="136"/>
                </a:lnTo>
                <a:lnTo>
                  <a:pt x="284" y="131"/>
                </a:lnTo>
                <a:lnTo>
                  <a:pt x="284" y="119"/>
                </a:lnTo>
                <a:lnTo>
                  <a:pt x="316" y="119"/>
                </a:lnTo>
                <a:lnTo>
                  <a:pt x="316" y="224"/>
                </a:lnTo>
                <a:close/>
                <a:moveTo>
                  <a:pt x="143" y="13"/>
                </a:moveTo>
                <a:lnTo>
                  <a:pt x="205" y="13"/>
                </a:lnTo>
                <a:lnTo>
                  <a:pt x="212" y="15"/>
                </a:lnTo>
                <a:lnTo>
                  <a:pt x="217" y="17"/>
                </a:lnTo>
                <a:lnTo>
                  <a:pt x="220" y="21"/>
                </a:lnTo>
                <a:lnTo>
                  <a:pt x="222" y="27"/>
                </a:lnTo>
                <a:lnTo>
                  <a:pt x="126" y="27"/>
                </a:lnTo>
                <a:lnTo>
                  <a:pt x="128" y="21"/>
                </a:lnTo>
                <a:lnTo>
                  <a:pt x="131" y="17"/>
                </a:lnTo>
                <a:lnTo>
                  <a:pt x="136" y="15"/>
                </a:lnTo>
                <a:lnTo>
                  <a:pt x="143" y="13"/>
                </a:lnTo>
                <a:close/>
                <a:moveTo>
                  <a:pt x="333" y="27"/>
                </a:moveTo>
                <a:lnTo>
                  <a:pt x="237" y="27"/>
                </a:lnTo>
                <a:lnTo>
                  <a:pt x="234" y="17"/>
                </a:lnTo>
                <a:lnTo>
                  <a:pt x="227" y="9"/>
                </a:lnTo>
                <a:lnTo>
                  <a:pt x="217" y="2"/>
                </a:lnTo>
                <a:lnTo>
                  <a:pt x="205" y="0"/>
                </a:lnTo>
                <a:lnTo>
                  <a:pt x="143" y="0"/>
                </a:lnTo>
                <a:lnTo>
                  <a:pt x="131" y="2"/>
                </a:lnTo>
                <a:lnTo>
                  <a:pt x="121" y="9"/>
                </a:lnTo>
                <a:lnTo>
                  <a:pt x="113" y="17"/>
                </a:lnTo>
                <a:lnTo>
                  <a:pt x="111" y="27"/>
                </a:lnTo>
                <a:lnTo>
                  <a:pt x="15" y="27"/>
                </a:lnTo>
                <a:lnTo>
                  <a:pt x="10" y="27"/>
                </a:lnTo>
                <a:lnTo>
                  <a:pt x="5" y="31"/>
                </a:lnTo>
                <a:lnTo>
                  <a:pt x="0" y="35"/>
                </a:lnTo>
                <a:lnTo>
                  <a:pt x="0" y="39"/>
                </a:lnTo>
                <a:lnTo>
                  <a:pt x="0" y="105"/>
                </a:lnTo>
                <a:lnTo>
                  <a:pt x="0" y="111"/>
                </a:lnTo>
                <a:lnTo>
                  <a:pt x="5" y="115"/>
                </a:lnTo>
                <a:lnTo>
                  <a:pt x="10" y="117"/>
                </a:lnTo>
                <a:lnTo>
                  <a:pt x="15" y="119"/>
                </a:lnTo>
                <a:lnTo>
                  <a:pt x="15" y="224"/>
                </a:lnTo>
                <a:lnTo>
                  <a:pt x="17" y="228"/>
                </a:lnTo>
                <a:lnTo>
                  <a:pt x="19" y="232"/>
                </a:lnTo>
                <a:lnTo>
                  <a:pt x="24" y="236"/>
                </a:lnTo>
                <a:lnTo>
                  <a:pt x="32" y="236"/>
                </a:lnTo>
                <a:lnTo>
                  <a:pt x="316" y="236"/>
                </a:lnTo>
                <a:lnTo>
                  <a:pt x="323" y="236"/>
                </a:lnTo>
                <a:lnTo>
                  <a:pt x="328" y="232"/>
                </a:lnTo>
                <a:lnTo>
                  <a:pt x="331" y="228"/>
                </a:lnTo>
                <a:lnTo>
                  <a:pt x="333" y="224"/>
                </a:lnTo>
                <a:lnTo>
                  <a:pt x="333" y="119"/>
                </a:lnTo>
                <a:lnTo>
                  <a:pt x="338" y="117"/>
                </a:lnTo>
                <a:lnTo>
                  <a:pt x="343" y="115"/>
                </a:lnTo>
                <a:lnTo>
                  <a:pt x="346" y="111"/>
                </a:lnTo>
                <a:lnTo>
                  <a:pt x="348" y="105"/>
                </a:lnTo>
                <a:lnTo>
                  <a:pt x="348" y="39"/>
                </a:lnTo>
                <a:lnTo>
                  <a:pt x="346" y="35"/>
                </a:lnTo>
                <a:lnTo>
                  <a:pt x="343" y="31"/>
                </a:lnTo>
                <a:lnTo>
                  <a:pt x="338" y="27"/>
                </a:lnTo>
                <a:lnTo>
                  <a:pt x="333" y="27"/>
                </a:ln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8" name="TextBox 7">
            <a:extLst>
              <a:ext uri="{FF2B5EF4-FFF2-40B4-BE49-F238E27FC236}">
                <a16:creationId xmlns:a16="http://schemas.microsoft.com/office/drawing/2014/main" id="{AFC7EF79-40B6-4FF2-A313-142BB090D70D}"/>
              </a:ext>
            </a:extLst>
          </p:cNvPr>
          <p:cNvSpPr txBox="1"/>
          <p:nvPr/>
        </p:nvSpPr>
        <p:spPr>
          <a:xfrm>
            <a:off x="932696" y="3505200"/>
            <a:ext cx="3105904" cy="1089594"/>
          </a:xfrm>
          <a:prstGeom prst="rect">
            <a:avLst/>
          </a:prstGeom>
          <a:noFill/>
        </p:spPr>
        <p:txBody>
          <a:bodyPr wrap="square" rtlCol="0">
            <a:spAutoFit/>
          </a:bodyPr>
          <a:lstStyle/>
          <a:p>
            <a:pPr>
              <a:lnSpc>
                <a:spcPct val="80000"/>
              </a:lnSpc>
            </a:pPr>
            <a:r>
              <a:rPr lang="en-US" sz="4000" dirty="0">
                <a:solidFill>
                  <a:schemeClr val="bg1"/>
                </a:solidFill>
                <a:latin typeface="Montserrat" panose="00000500000000000000" pitchFamily="50" charset="0"/>
                <a:ea typeface="Lato Black" panose="020F0502020204030203" pitchFamily="34" charset="0"/>
                <a:cs typeface="Lato Black" panose="020F0502020204030203" pitchFamily="34" charset="0"/>
              </a:rPr>
              <a:t>About The Project</a:t>
            </a:r>
          </a:p>
        </p:txBody>
      </p:sp>
      <p:sp>
        <p:nvSpPr>
          <p:cNvPr id="24" name="Rectangle 23">
            <a:extLst>
              <a:ext uri="{FF2B5EF4-FFF2-40B4-BE49-F238E27FC236}">
                <a16:creationId xmlns:a16="http://schemas.microsoft.com/office/drawing/2014/main" id="{47DE2108-C982-4CCE-A40A-78654DC298EF}"/>
              </a:ext>
            </a:extLst>
          </p:cNvPr>
          <p:cNvSpPr/>
          <p:nvPr/>
        </p:nvSpPr>
        <p:spPr>
          <a:xfrm>
            <a:off x="5737451" y="2217683"/>
            <a:ext cx="5082949" cy="1626279"/>
          </a:xfrm>
          <a:prstGeom prst="rect">
            <a:avLst/>
          </a:prstGeom>
        </p:spPr>
        <p:txBody>
          <a:bodyPr wrap="square">
            <a:spAutoFit/>
          </a:bodyPr>
          <a:lstStyle/>
          <a:p>
            <a:pPr>
              <a:lnSpc>
                <a:spcPct val="120000"/>
              </a:lnSpc>
            </a:pPr>
            <a:r>
              <a:rPr lang="en-US" sz="1400" dirty="0">
                <a:latin typeface="+mj-lt"/>
                <a:ea typeface="Open Sans Light" panose="020B0306030504020204" pitchFamily="34" charset="0"/>
                <a:cs typeface="Open Sans Light" panose="020B0306030504020204" pitchFamily="34" charset="0"/>
              </a:rPr>
              <a:t>The Data Source for this project has been provided from an open-source data(cell2cell) by Teradata center for customer relationship management at Duke University.</a:t>
            </a:r>
          </a:p>
          <a:p>
            <a:pPr>
              <a:lnSpc>
                <a:spcPct val="120000"/>
              </a:lnSpc>
            </a:pPr>
            <a:endParaRPr lang="en-US" sz="1400" dirty="0">
              <a:latin typeface="+mj-lt"/>
              <a:ea typeface="Open Sans Light" panose="020B0306030504020204" pitchFamily="34" charset="0"/>
              <a:cs typeface="Open Sans Light" panose="020B0306030504020204" pitchFamily="34" charset="0"/>
            </a:endParaRPr>
          </a:p>
          <a:p>
            <a:pPr>
              <a:lnSpc>
                <a:spcPct val="120000"/>
              </a:lnSpc>
            </a:pPr>
            <a:r>
              <a:rPr lang="en-US" sz="1400" dirty="0">
                <a:hlinkClick r:id="rId3"/>
              </a:rPr>
              <a:t>https://www.kaggle.com/jpacse/datasets-for-churn-telecom</a:t>
            </a:r>
            <a:endParaRPr lang="en-US" sz="1400" dirty="0"/>
          </a:p>
          <a:p>
            <a:pPr>
              <a:lnSpc>
                <a:spcPct val="120000"/>
              </a:lnSpc>
            </a:pPr>
            <a:endParaRPr lang="en-US" sz="1400" dirty="0">
              <a:latin typeface="+mj-lt"/>
              <a:ea typeface="Open Sans Light" panose="020B0306030504020204" pitchFamily="34" charset="0"/>
              <a:cs typeface="Open Sans Light" panose="020B0306030504020204" pitchFamily="34" charset="0"/>
            </a:endParaRPr>
          </a:p>
        </p:txBody>
      </p:sp>
      <p:sp>
        <p:nvSpPr>
          <p:cNvPr id="26" name="TextBox 25">
            <a:extLst>
              <a:ext uri="{FF2B5EF4-FFF2-40B4-BE49-F238E27FC236}">
                <a16:creationId xmlns:a16="http://schemas.microsoft.com/office/drawing/2014/main" id="{113B8AF8-C372-4E1C-A82B-3BCAA3B3B23A}"/>
              </a:ext>
            </a:extLst>
          </p:cNvPr>
          <p:cNvSpPr txBox="1"/>
          <p:nvPr/>
        </p:nvSpPr>
        <p:spPr>
          <a:xfrm>
            <a:off x="5737450" y="1404311"/>
            <a:ext cx="5082950" cy="538802"/>
          </a:xfrm>
          <a:prstGeom prst="rect">
            <a:avLst/>
          </a:prstGeom>
          <a:noFill/>
        </p:spPr>
        <p:txBody>
          <a:bodyPr wrap="square" rtlCol="0">
            <a:spAutoFit/>
          </a:bodyPr>
          <a:lstStyle/>
          <a:p>
            <a:pPr>
              <a:lnSpc>
                <a:spcPct val="80000"/>
              </a:lnSpc>
            </a:pPr>
            <a:r>
              <a:rPr lang="en-US" sz="3600" dirty="0">
                <a:solidFill>
                  <a:schemeClr val="accent2"/>
                </a:solidFill>
                <a:latin typeface="Montserrat" panose="00000500000000000000" pitchFamily="50" charset="0"/>
                <a:ea typeface="Lato Black" panose="020F0502020204030203" pitchFamily="34" charset="0"/>
                <a:cs typeface="Lato Black" panose="020F0502020204030203" pitchFamily="34" charset="0"/>
              </a:rPr>
              <a:t>The Kaggle project</a:t>
            </a:r>
          </a:p>
        </p:txBody>
      </p:sp>
      <p:sp>
        <p:nvSpPr>
          <p:cNvPr id="27" name="Freeform 215">
            <a:extLst>
              <a:ext uri="{FF2B5EF4-FFF2-40B4-BE49-F238E27FC236}">
                <a16:creationId xmlns:a16="http://schemas.microsoft.com/office/drawing/2014/main" id="{CCE7A700-1FC8-41CB-B250-E8014CBA144B}"/>
              </a:ext>
            </a:extLst>
          </p:cNvPr>
          <p:cNvSpPr>
            <a:spLocks noEditPoints="1"/>
          </p:cNvSpPr>
          <p:nvPr/>
        </p:nvSpPr>
        <p:spPr bwMode="auto">
          <a:xfrm>
            <a:off x="5840781" y="3811955"/>
            <a:ext cx="476522" cy="425296"/>
          </a:xfrm>
          <a:custGeom>
            <a:avLst/>
            <a:gdLst>
              <a:gd name="T0" fmla="*/ 183 w 349"/>
              <a:gd name="T1" fmla="*/ 117 h 289"/>
              <a:gd name="T2" fmla="*/ 198 w 349"/>
              <a:gd name="T3" fmla="*/ 182 h 289"/>
              <a:gd name="T4" fmla="*/ 198 w 349"/>
              <a:gd name="T5" fmla="*/ 131 h 289"/>
              <a:gd name="T6" fmla="*/ 89 w 349"/>
              <a:gd name="T7" fmla="*/ 129 h 289"/>
              <a:gd name="T8" fmla="*/ 82 w 349"/>
              <a:gd name="T9" fmla="*/ 166 h 289"/>
              <a:gd name="T10" fmla="*/ 112 w 349"/>
              <a:gd name="T11" fmla="*/ 111 h 289"/>
              <a:gd name="T12" fmla="*/ 149 w 349"/>
              <a:gd name="T13" fmla="*/ 209 h 289"/>
              <a:gd name="T14" fmla="*/ 144 w 349"/>
              <a:gd name="T15" fmla="*/ 105 h 289"/>
              <a:gd name="T16" fmla="*/ 319 w 349"/>
              <a:gd name="T17" fmla="*/ 0 h 289"/>
              <a:gd name="T18" fmla="*/ 346 w 349"/>
              <a:gd name="T19" fmla="*/ 205 h 289"/>
              <a:gd name="T20" fmla="*/ 349 w 349"/>
              <a:gd name="T21" fmla="*/ 8 h 289"/>
              <a:gd name="T22" fmla="*/ 144 w 349"/>
              <a:gd name="T23" fmla="*/ 236 h 289"/>
              <a:gd name="T24" fmla="*/ 77 w 349"/>
              <a:gd name="T25" fmla="*/ 213 h 289"/>
              <a:gd name="T26" fmla="*/ 50 w 349"/>
              <a:gd name="T27" fmla="*/ 158 h 289"/>
              <a:gd name="T28" fmla="*/ 77 w 349"/>
              <a:gd name="T29" fmla="*/ 100 h 289"/>
              <a:gd name="T30" fmla="*/ 144 w 349"/>
              <a:gd name="T31" fmla="*/ 78 h 289"/>
              <a:gd name="T32" fmla="*/ 210 w 349"/>
              <a:gd name="T33" fmla="*/ 100 h 289"/>
              <a:gd name="T34" fmla="*/ 240 w 349"/>
              <a:gd name="T35" fmla="*/ 158 h 289"/>
              <a:gd name="T36" fmla="*/ 210 w 349"/>
              <a:gd name="T37" fmla="*/ 213 h 289"/>
              <a:gd name="T38" fmla="*/ 144 w 349"/>
              <a:gd name="T39" fmla="*/ 236 h 289"/>
              <a:gd name="T40" fmla="*/ 252 w 349"/>
              <a:gd name="T41" fmla="*/ 174 h 289"/>
              <a:gd name="T42" fmla="*/ 235 w 349"/>
              <a:gd name="T43" fmla="*/ 107 h 289"/>
              <a:gd name="T44" fmla="*/ 166 w 349"/>
              <a:gd name="T45" fmla="*/ 68 h 289"/>
              <a:gd name="T46" fmla="*/ 82 w 349"/>
              <a:gd name="T47" fmla="*/ 80 h 289"/>
              <a:gd name="T48" fmla="*/ 35 w 349"/>
              <a:gd name="T49" fmla="*/ 139 h 289"/>
              <a:gd name="T50" fmla="*/ 52 w 349"/>
              <a:gd name="T51" fmla="*/ 209 h 289"/>
              <a:gd name="T52" fmla="*/ 121 w 349"/>
              <a:gd name="T53" fmla="*/ 248 h 289"/>
              <a:gd name="T54" fmla="*/ 200 w 349"/>
              <a:gd name="T55" fmla="*/ 236 h 289"/>
              <a:gd name="T56" fmla="*/ 294 w 349"/>
              <a:gd name="T57" fmla="*/ 289 h 289"/>
              <a:gd name="T58" fmla="*/ 299 w 349"/>
              <a:gd name="T59" fmla="*/ 277 h 289"/>
              <a:gd name="T60" fmla="*/ 302 w 349"/>
              <a:gd name="T61" fmla="*/ 0 h 289"/>
              <a:gd name="T62" fmla="*/ 270 w 349"/>
              <a:gd name="T63" fmla="*/ 158 h 289"/>
              <a:gd name="T64" fmla="*/ 252 w 349"/>
              <a:gd name="T65" fmla="*/ 209 h 289"/>
              <a:gd name="T66" fmla="*/ 230 w 349"/>
              <a:gd name="T67" fmla="*/ 80 h 289"/>
              <a:gd name="T68" fmla="*/ 260 w 349"/>
              <a:gd name="T69" fmla="*/ 115 h 289"/>
              <a:gd name="T70" fmla="*/ 270 w 349"/>
              <a:gd name="T71" fmla="*/ 158 h 289"/>
              <a:gd name="T72" fmla="*/ 168 w 349"/>
              <a:gd name="T73" fmla="*/ 53 h 289"/>
              <a:gd name="T74" fmla="*/ 32 w 349"/>
              <a:gd name="T75" fmla="*/ 209 h 289"/>
              <a:gd name="T76" fmla="*/ 32 w 349"/>
              <a:gd name="T77" fmla="*/ 209 h 289"/>
              <a:gd name="T78" fmla="*/ 208 w 349"/>
              <a:gd name="T79" fmla="*/ 66 h 289"/>
              <a:gd name="T80" fmla="*/ 151 w 349"/>
              <a:gd name="T81" fmla="*/ 0 h 289"/>
              <a:gd name="T82" fmla="*/ 144 w 349"/>
              <a:gd name="T83" fmla="*/ 51 h 289"/>
              <a:gd name="T84" fmla="*/ 79 w 349"/>
              <a:gd name="T85" fmla="*/ 0 h 289"/>
              <a:gd name="T86" fmla="*/ 97 w 349"/>
              <a:gd name="T87" fmla="*/ 0 h 289"/>
              <a:gd name="T88" fmla="*/ 5 w 349"/>
              <a:gd name="T89" fmla="*/ 205 h 289"/>
              <a:gd name="T90" fmla="*/ 10 w 349"/>
              <a:gd name="T91" fmla="*/ 0 h 289"/>
              <a:gd name="T92" fmla="*/ 65 w 349"/>
              <a:gd name="T93" fmla="*/ 76 h 289"/>
              <a:gd name="T94" fmla="*/ 47 w 349"/>
              <a:gd name="T95" fmla="*/ 90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49" h="289">
                <a:moveTo>
                  <a:pt x="168" y="205"/>
                </a:moveTo>
                <a:lnTo>
                  <a:pt x="176" y="203"/>
                </a:lnTo>
                <a:lnTo>
                  <a:pt x="183" y="199"/>
                </a:lnTo>
                <a:lnTo>
                  <a:pt x="183" y="117"/>
                </a:lnTo>
                <a:lnTo>
                  <a:pt x="176" y="111"/>
                </a:lnTo>
                <a:lnTo>
                  <a:pt x="168" y="109"/>
                </a:lnTo>
                <a:lnTo>
                  <a:pt x="168" y="205"/>
                </a:lnTo>
                <a:close/>
                <a:moveTo>
                  <a:pt x="198" y="182"/>
                </a:moveTo>
                <a:lnTo>
                  <a:pt x="205" y="170"/>
                </a:lnTo>
                <a:lnTo>
                  <a:pt x="208" y="158"/>
                </a:lnTo>
                <a:lnTo>
                  <a:pt x="205" y="143"/>
                </a:lnTo>
                <a:lnTo>
                  <a:pt x="198" y="131"/>
                </a:lnTo>
                <a:lnTo>
                  <a:pt x="198" y="182"/>
                </a:lnTo>
                <a:close/>
                <a:moveTo>
                  <a:pt x="97" y="193"/>
                </a:moveTo>
                <a:lnTo>
                  <a:pt x="97" y="123"/>
                </a:lnTo>
                <a:lnTo>
                  <a:pt x="89" y="129"/>
                </a:lnTo>
                <a:lnTo>
                  <a:pt x="84" y="137"/>
                </a:lnTo>
                <a:lnTo>
                  <a:pt x="82" y="148"/>
                </a:lnTo>
                <a:lnTo>
                  <a:pt x="79" y="158"/>
                </a:lnTo>
                <a:lnTo>
                  <a:pt x="82" y="166"/>
                </a:lnTo>
                <a:lnTo>
                  <a:pt x="84" y="176"/>
                </a:lnTo>
                <a:lnTo>
                  <a:pt x="89" y="184"/>
                </a:lnTo>
                <a:lnTo>
                  <a:pt x="97" y="193"/>
                </a:lnTo>
                <a:close/>
                <a:moveTo>
                  <a:pt x="112" y="111"/>
                </a:moveTo>
                <a:lnTo>
                  <a:pt x="112" y="203"/>
                </a:lnTo>
                <a:lnTo>
                  <a:pt x="126" y="207"/>
                </a:lnTo>
                <a:lnTo>
                  <a:pt x="144" y="209"/>
                </a:lnTo>
                <a:lnTo>
                  <a:pt x="149" y="209"/>
                </a:lnTo>
                <a:lnTo>
                  <a:pt x="151" y="209"/>
                </a:lnTo>
                <a:lnTo>
                  <a:pt x="151" y="105"/>
                </a:lnTo>
                <a:lnTo>
                  <a:pt x="149" y="105"/>
                </a:lnTo>
                <a:lnTo>
                  <a:pt x="144" y="105"/>
                </a:lnTo>
                <a:lnTo>
                  <a:pt x="126" y="107"/>
                </a:lnTo>
                <a:lnTo>
                  <a:pt x="112" y="111"/>
                </a:lnTo>
                <a:close/>
                <a:moveTo>
                  <a:pt x="334" y="0"/>
                </a:moveTo>
                <a:lnTo>
                  <a:pt x="319" y="0"/>
                </a:lnTo>
                <a:lnTo>
                  <a:pt x="319" y="209"/>
                </a:lnTo>
                <a:lnTo>
                  <a:pt x="334" y="209"/>
                </a:lnTo>
                <a:lnTo>
                  <a:pt x="339" y="209"/>
                </a:lnTo>
                <a:lnTo>
                  <a:pt x="346" y="205"/>
                </a:lnTo>
                <a:lnTo>
                  <a:pt x="349" y="201"/>
                </a:lnTo>
                <a:lnTo>
                  <a:pt x="349" y="197"/>
                </a:lnTo>
                <a:lnTo>
                  <a:pt x="349" y="12"/>
                </a:lnTo>
                <a:lnTo>
                  <a:pt x="349" y="8"/>
                </a:lnTo>
                <a:lnTo>
                  <a:pt x="346" y="4"/>
                </a:lnTo>
                <a:lnTo>
                  <a:pt x="339" y="0"/>
                </a:lnTo>
                <a:lnTo>
                  <a:pt x="334" y="0"/>
                </a:lnTo>
                <a:close/>
                <a:moveTo>
                  <a:pt x="144" y="236"/>
                </a:moveTo>
                <a:lnTo>
                  <a:pt x="124" y="234"/>
                </a:lnTo>
                <a:lnTo>
                  <a:pt x="107" y="230"/>
                </a:lnTo>
                <a:lnTo>
                  <a:pt x="92" y="221"/>
                </a:lnTo>
                <a:lnTo>
                  <a:pt x="77" y="213"/>
                </a:lnTo>
                <a:lnTo>
                  <a:pt x="65" y="201"/>
                </a:lnTo>
                <a:lnTo>
                  <a:pt x="57" y="189"/>
                </a:lnTo>
                <a:lnTo>
                  <a:pt x="50" y="172"/>
                </a:lnTo>
                <a:lnTo>
                  <a:pt x="50" y="158"/>
                </a:lnTo>
                <a:lnTo>
                  <a:pt x="50" y="141"/>
                </a:lnTo>
                <a:lnTo>
                  <a:pt x="57" y="127"/>
                </a:lnTo>
                <a:lnTo>
                  <a:pt x="65" y="113"/>
                </a:lnTo>
                <a:lnTo>
                  <a:pt x="77" y="100"/>
                </a:lnTo>
                <a:lnTo>
                  <a:pt x="92" y="92"/>
                </a:lnTo>
                <a:lnTo>
                  <a:pt x="107" y="84"/>
                </a:lnTo>
                <a:lnTo>
                  <a:pt x="124" y="80"/>
                </a:lnTo>
                <a:lnTo>
                  <a:pt x="144" y="78"/>
                </a:lnTo>
                <a:lnTo>
                  <a:pt x="163" y="80"/>
                </a:lnTo>
                <a:lnTo>
                  <a:pt x="181" y="84"/>
                </a:lnTo>
                <a:lnTo>
                  <a:pt x="198" y="92"/>
                </a:lnTo>
                <a:lnTo>
                  <a:pt x="210" y="100"/>
                </a:lnTo>
                <a:lnTo>
                  <a:pt x="223" y="113"/>
                </a:lnTo>
                <a:lnTo>
                  <a:pt x="230" y="127"/>
                </a:lnTo>
                <a:lnTo>
                  <a:pt x="238" y="141"/>
                </a:lnTo>
                <a:lnTo>
                  <a:pt x="240" y="158"/>
                </a:lnTo>
                <a:lnTo>
                  <a:pt x="238" y="172"/>
                </a:lnTo>
                <a:lnTo>
                  <a:pt x="230" y="189"/>
                </a:lnTo>
                <a:lnTo>
                  <a:pt x="223" y="201"/>
                </a:lnTo>
                <a:lnTo>
                  <a:pt x="210" y="213"/>
                </a:lnTo>
                <a:lnTo>
                  <a:pt x="198" y="221"/>
                </a:lnTo>
                <a:lnTo>
                  <a:pt x="181" y="230"/>
                </a:lnTo>
                <a:lnTo>
                  <a:pt x="163" y="234"/>
                </a:lnTo>
                <a:lnTo>
                  <a:pt x="144" y="236"/>
                </a:lnTo>
                <a:close/>
                <a:moveTo>
                  <a:pt x="228" y="217"/>
                </a:moveTo>
                <a:lnTo>
                  <a:pt x="240" y="205"/>
                </a:lnTo>
                <a:lnTo>
                  <a:pt x="247" y="191"/>
                </a:lnTo>
                <a:lnTo>
                  <a:pt x="252" y="174"/>
                </a:lnTo>
                <a:lnTo>
                  <a:pt x="255" y="158"/>
                </a:lnTo>
                <a:lnTo>
                  <a:pt x="252" y="139"/>
                </a:lnTo>
                <a:lnTo>
                  <a:pt x="245" y="121"/>
                </a:lnTo>
                <a:lnTo>
                  <a:pt x="235" y="107"/>
                </a:lnTo>
                <a:lnTo>
                  <a:pt x="223" y="92"/>
                </a:lnTo>
                <a:lnTo>
                  <a:pt x="205" y="80"/>
                </a:lnTo>
                <a:lnTo>
                  <a:pt x="188" y="72"/>
                </a:lnTo>
                <a:lnTo>
                  <a:pt x="166" y="68"/>
                </a:lnTo>
                <a:lnTo>
                  <a:pt x="144" y="66"/>
                </a:lnTo>
                <a:lnTo>
                  <a:pt x="121" y="68"/>
                </a:lnTo>
                <a:lnTo>
                  <a:pt x="102" y="72"/>
                </a:lnTo>
                <a:lnTo>
                  <a:pt x="82" y="80"/>
                </a:lnTo>
                <a:lnTo>
                  <a:pt x="65" y="92"/>
                </a:lnTo>
                <a:lnTo>
                  <a:pt x="52" y="107"/>
                </a:lnTo>
                <a:lnTo>
                  <a:pt x="42" y="121"/>
                </a:lnTo>
                <a:lnTo>
                  <a:pt x="35" y="139"/>
                </a:lnTo>
                <a:lnTo>
                  <a:pt x="32" y="158"/>
                </a:lnTo>
                <a:lnTo>
                  <a:pt x="35" y="176"/>
                </a:lnTo>
                <a:lnTo>
                  <a:pt x="42" y="193"/>
                </a:lnTo>
                <a:lnTo>
                  <a:pt x="52" y="209"/>
                </a:lnTo>
                <a:lnTo>
                  <a:pt x="65" y="221"/>
                </a:lnTo>
                <a:lnTo>
                  <a:pt x="82" y="234"/>
                </a:lnTo>
                <a:lnTo>
                  <a:pt x="102" y="242"/>
                </a:lnTo>
                <a:lnTo>
                  <a:pt x="121" y="248"/>
                </a:lnTo>
                <a:lnTo>
                  <a:pt x="144" y="248"/>
                </a:lnTo>
                <a:lnTo>
                  <a:pt x="163" y="248"/>
                </a:lnTo>
                <a:lnTo>
                  <a:pt x="183" y="244"/>
                </a:lnTo>
                <a:lnTo>
                  <a:pt x="200" y="236"/>
                </a:lnTo>
                <a:lnTo>
                  <a:pt x="215" y="225"/>
                </a:lnTo>
                <a:lnTo>
                  <a:pt x="289" y="287"/>
                </a:lnTo>
                <a:lnTo>
                  <a:pt x="292" y="287"/>
                </a:lnTo>
                <a:lnTo>
                  <a:pt x="294" y="289"/>
                </a:lnTo>
                <a:lnTo>
                  <a:pt x="299" y="287"/>
                </a:lnTo>
                <a:lnTo>
                  <a:pt x="302" y="283"/>
                </a:lnTo>
                <a:lnTo>
                  <a:pt x="302" y="279"/>
                </a:lnTo>
                <a:lnTo>
                  <a:pt x="299" y="277"/>
                </a:lnTo>
                <a:lnTo>
                  <a:pt x="228" y="217"/>
                </a:lnTo>
                <a:close/>
                <a:moveTo>
                  <a:pt x="287" y="209"/>
                </a:moveTo>
                <a:lnTo>
                  <a:pt x="302" y="209"/>
                </a:lnTo>
                <a:lnTo>
                  <a:pt x="302" y="0"/>
                </a:lnTo>
                <a:lnTo>
                  <a:pt x="287" y="0"/>
                </a:lnTo>
                <a:lnTo>
                  <a:pt x="287" y="209"/>
                </a:lnTo>
                <a:close/>
                <a:moveTo>
                  <a:pt x="270" y="209"/>
                </a:moveTo>
                <a:lnTo>
                  <a:pt x="270" y="158"/>
                </a:lnTo>
                <a:lnTo>
                  <a:pt x="270" y="170"/>
                </a:lnTo>
                <a:lnTo>
                  <a:pt x="267" y="184"/>
                </a:lnTo>
                <a:lnTo>
                  <a:pt x="260" y="197"/>
                </a:lnTo>
                <a:lnTo>
                  <a:pt x="252" y="209"/>
                </a:lnTo>
                <a:lnTo>
                  <a:pt x="270" y="209"/>
                </a:lnTo>
                <a:close/>
                <a:moveTo>
                  <a:pt x="270" y="0"/>
                </a:moveTo>
                <a:lnTo>
                  <a:pt x="230" y="0"/>
                </a:lnTo>
                <a:lnTo>
                  <a:pt x="230" y="80"/>
                </a:lnTo>
                <a:lnTo>
                  <a:pt x="240" y="88"/>
                </a:lnTo>
                <a:lnTo>
                  <a:pt x="247" y="96"/>
                </a:lnTo>
                <a:lnTo>
                  <a:pt x="255" y="105"/>
                </a:lnTo>
                <a:lnTo>
                  <a:pt x="260" y="115"/>
                </a:lnTo>
                <a:lnTo>
                  <a:pt x="265" y="125"/>
                </a:lnTo>
                <a:lnTo>
                  <a:pt x="267" y="135"/>
                </a:lnTo>
                <a:lnTo>
                  <a:pt x="270" y="146"/>
                </a:lnTo>
                <a:lnTo>
                  <a:pt x="270" y="158"/>
                </a:lnTo>
                <a:lnTo>
                  <a:pt x="270" y="0"/>
                </a:lnTo>
                <a:close/>
                <a:moveTo>
                  <a:pt x="183" y="0"/>
                </a:moveTo>
                <a:lnTo>
                  <a:pt x="168" y="0"/>
                </a:lnTo>
                <a:lnTo>
                  <a:pt x="168" y="53"/>
                </a:lnTo>
                <a:lnTo>
                  <a:pt x="176" y="55"/>
                </a:lnTo>
                <a:lnTo>
                  <a:pt x="183" y="57"/>
                </a:lnTo>
                <a:lnTo>
                  <a:pt x="183" y="0"/>
                </a:lnTo>
                <a:close/>
                <a:moveTo>
                  <a:pt x="32" y="209"/>
                </a:moveTo>
                <a:lnTo>
                  <a:pt x="35" y="209"/>
                </a:lnTo>
                <a:lnTo>
                  <a:pt x="32" y="209"/>
                </a:lnTo>
                <a:lnTo>
                  <a:pt x="32" y="207"/>
                </a:lnTo>
                <a:lnTo>
                  <a:pt x="32" y="209"/>
                </a:lnTo>
                <a:close/>
                <a:moveTo>
                  <a:pt x="215" y="0"/>
                </a:moveTo>
                <a:lnTo>
                  <a:pt x="198" y="0"/>
                </a:lnTo>
                <a:lnTo>
                  <a:pt x="198" y="64"/>
                </a:lnTo>
                <a:lnTo>
                  <a:pt x="208" y="66"/>
                </a:lnTo>
                <a:lnTo>
                  <a:pt x="215" y="70"/>
                </a:lnTo>
                <a:lnTo>
                  <a:pt x="215" y="0"/>
                </a:lnTo>
                <a:close/>
                <a:moveTo>
                  <a:pt x="151" y="51"/>
                </a:moveTo>
                <a:lnTo>
                  <a:pt x="151" y="0"/>
                </a:lnTo>
                <a:lnTo>
                  <a:pt x="112" y="0"/>
                </a:lnTo>
                <a:lnTo>
                  <a:pt x="112" y="55"/>
                </a:lnTo>
                <a:lnTo>
                  <a:pt x="129" y="53"/>
                </a:lnTo>
                <a:lnTo>
                  <a:pt x="144" y="51"/>
                </a:lnTo>
                <a:lnTo>
                  <a:pt x="149" y="51"/>
                </a:lnTo>
                <a:lnTo>
                  <a:pt x="151" y="51"/>
                </a:lnTo>
                <a:close/>
                <a:moveTo>
                  <a:pt x="97" y="0"/>
                </a:moveTo>
                <a:lnTo>
                  <a:pt x="79" y="0"/>
                </a:lnTo>
                <a:lnTo>
                  <a:pt x="79" y="66"/>
                </a:lnTo>
                <a:lnTo>
                  <a:pt x="89" y="64"/>
                </a:lnTo>
                <a:lnTo>
                  <a:pt x="97" y="59"/>
                </a:lnTo>
                <a:lnTo>
                  <a:pt x="97" y="0"/>
                </a:lnTo>
                <a:close/>
                <a:moveTo>
                  <a:pt x="0" y="12"/>
                </a:moveTo>
                <a:lnTo>
                  <a:pt x="0" y="197"/>
                </a:lnTo>
                <a:lnTo>
                  <a:pt x="3" y="201"/>
                </a:lnTo>
                <a:lnTo>
                  <a:pt x="5" y="205"/>
                </a:lnTo>
                <a:lnTo>
                  <a:pt x="10" y="209"/>
                </a:lnTo>
                <a:lnTo>
                  <a:pt x="18" y="209"/>
                </a:lnTo>
                <a:lnTo>
                  <a:pt x="18" y="0"/>
                </a:lnTo>
                <a:lnTo>
                  <a:pt x="10" y="0"/>
                </a:lnTo>
                <a:lnTo>
                  <a:pt x="5" y="4"/>
                </a:lnTo>
                <a:lnTo>
                  <a:pt x="3" y="8"/>
                </a:lnTo>
                <a:lnTo>
                  <a:pt x="0" y="12"/>
                </a:lnTo>
                <a:close/>
                <a:moveTo>
                  <a:pt x="65" y="76"/>
                </a:moveTo>
                <a:lnTo>
                  <a:pt x="65" y="0"/>
                </a:lnTo>
                <a:lnTo>
                  <a:pt x="32" y="0"/>
                </a:lnTo>
                <a:lnTo>
                  <a:pt x="32" y="107"/>
                </a:lnTo>
                <a:lnTo>
                  <a:pt x="47" y="90"/>
                </a:lnTo>
                <a:lnTo>
                  <a:pt x="65" y="76"/>
                </a:lnTo>
                <a:close/>
              </a:path>
            </a:pathLst>
          </a:custGeom>
          <a:gradFill>
            <a:gsLst>
              <a:gs pos="0">
                <a:schemeClr val="accent1"/>
              </a:gs>
              <a:gs pos="100000">
                <a:schemeClr val="accent3">
                  <a:alpha val="59000"/>
                </a:schemeClr>
              </a:gs>
            </a:gsLst>
            <a:lin ang="4200000" scaled="0"/>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28" name="Freeform 136">
            <a:extLst>
              <a:ext uri="{FF2B5EF4-FFF2-40B4-BE49-F238E27FC236}">
                <a16:creationId xmlns:a16="http://schemas.microsoft.com/office/drawing/2014/main" id="{EFF0E006-133F-41FD-8A96-29695D88F21E}"/>
              </a:ext>
            </a:extLst>
          </p:cNvPr>
          <p:cNvSpPr>
            <a:spLocks noEditPoints="1"/>
          </p:cNvSpPr>
          <p:nvPr/>
        </p:nvSpPr>
        <p:spPr bwMode="auto">
          <a:xfrm>
            <a:off x="8916080" y="3813428"/>
            <a:ext cx="475156" cy="423823"/>
          </a:xfrm>
          <a:custGeom>
            <a:avLst/>
            <a:gdLst>
              <a:gd name="T0" fmla="*/ 128 w 348"/>
              <a:gd name="T1" fmla="*/ 180 h 288"/>
              <a:gd name="T2" fmla="*/ 111 w 348"/>
              <a:gd name="T3" fmla="*/ 133 h 288"/>
              <a:gd name="T4" fmla="*/ 150 w 348"/>
              <a:gd name="T5" fmla="*/ 96 h 288"/>
              <a:gd name="T6" fmla="*/ 210 w 348"/>
              <a:gd name="T7" fmla="*/ 100 h 288"/>
              <a:gd name="T8" fmla="*/ 237 w 348"/>
              <a:gd name="T9" fmla="*/ 143 h 288"/>
              <a:gd name="T10" fmla="*/ 210 w 348"/>
              <a:gd name="T11" fmla="*/ 188 h 288"/>
              <a:gd name="T12" fmla="*/ 158 w 348"/>
              <a:gd name="T13" fmla="*/ 79 h 288"/>
              <a:gd name="T14" fmla="*/ 101 w 348"/>
              <a:gd name="T15" fmla="*/ 118 h 288"/>
              <a:gd name="T16" fmla="*/ 108 w 348"/>
              <a:gd name="T17" fmla="*/ 180 h 288"/>
              <a:gd name="T18" fmla="*/ 173 w 348"/>
              <a:gd name="T19" fmla="*/ 209 h 288"/>
              <a:gd name="T20" fmla="*/ 239 w 348"/>
              <a:gd name="T21" fmla="*/ 180 h 288"/>
              <a:gd name="T22" fmla="*/ 247 w 348"/>
              <a:gd name="T23" fmla="*/ 118 h 288"/>
              <a:gd name="T24" fmla="*/ 190 w 348"/>
              <a:gd name="T25" fmla="*/ 79 h 288"/>
              <a:gd name="T26" fmla="*/ 316 w 348"/>
              <a:gd name="T27" fmla="*/ 164 h 288"/>
              <a:gd name="T28" fmla="*/ 289 w 348"/>
              <a:gd name="T29" fmla="*/ 207 h 288"/>
              <a:gd name="T30" fmla="*/ 272 w 348"/>
              <a:gd name="T31" fmla="*/ 248 h 288"/>
              <a:gd name="T32" fmla="*/ 242 w 348"/>
              <a:gd name="T33" fmla="*/ 241 h 288"/>
              <a:gd name="T34" fmla="*/ 192 w 348"/>
              <a:gd name="T35" fmla="*/ 274 h 288"/>
              <a:gd name="T36" fmla="*/ 146 w 348"/>
              <a:gd name="T37" fmla="*/ 256 h 288"/>
              <a:gd name="T38" fmla="*/ 99 w 348"/>
              <a:gd name="T39" fmla="*/ 239 h 288"/>
              <a:gd name="T40" fmla="*/ 76 w 348"/>
              <a:gd name="T41" fmla="*/ 248 h 288"/>
              <a:gd name="T42" fmla="*/ 49 w 348"/>
              <a:gd name="T43" fmla="*/ 186 h 288"/>
              <a:gd name="T44" fmla="*/ 15 w 348"/>
              <a:gd name="T45" fmla="*/ 159 h 288"/>
              <a:gd name="T46" fmla="*/ 44 w 348"/>
              <a:gd name="T47" fmla="*/ 114 h 288"/>
              <a:gd name="T48" fmla="*/ 49 w 348"/>
              <a:gd name="T49" fmla="*/ 63 h 288"/>
              <a:gd name="T50" fmla="*/ 94 w 348"/>
              <a:gd name="T51" fmla="*/ 49 h 288"/>
              <a:gd name="T52" fmla="*/ 138 w 348"/>
              <a:gd name="T53" fmla="*/ 34 h 288"/>
              <a:gd name="T54" fmla="*/ 192 w 348"/>
              <a:gd name="T55" fmla="*/ 12 h 288"/>
              <a:gd name="T56" fmla="*/ 225 w 348"/>
              <a:gd name="T57" fmla="*/ 41 h 288"/>
              <a:gd name="T58" fmla="*/ 257 w 348"/>
              <a:gd name="T59" fmla="*/ 47 h 288"/>
              <a:gd name="T60" fmla="*/ 291 w 348"/>
              <a:gd name="T61" fmla="*/ 73 h 288"/>
              <a:gd name="T62" fmla="*/ 309 w 348"/>
              <a:gd name="T63" fmla="*/ 120 h 288"/>
              <a:gd name="T64" fmla="*/ 321 w 348"/>
              <a:gd name="T65" fmla="*/ 110 h 288"/>
              <a:gd name="T66" fmla="*/ 316 w 348"/>
              <a:gd name="T67" fmla="*/ 61 h 288"/>
              <a:gd name="T68" fmla="*/ 274 w 348"/>
              <a:gd name="T69" fmla="*/ 26 h 288"/>
              <a:gd name="T70" fmla="*/ 212 w 348"/>
              <a:gd name="T71" fmla="*/ 22 h 288"/>
              <a:gd name="T72" fmla="*/ 197 w 348"/>
              <a:gd name="T73" fmla="*/ 0 h 288"/>
              <a:gd name="T74" fmla="*/ 138 w 348"/>
              <a:gd name="T75" fmla="*/ 8 h 288"/>
              <a:gd name="T76" fmla="*/ 79 w 348"/>
              <a:gd name="T77" fmla="*/ 26 h 288"/>
              <a:gd name="T78" fmla="*/ 32 w 348"/>
              <a:gd name="T79" fmla="*/ 59 h 288"/>
              <a:gd name="T80" fmla="*/ 34 w 348"/>
              <a:gd name="T81" fmla="*/ 96 h 288"/>
              <a:gd name="T82" fmla="*/ 0 w 348"/>
              <a:gd name="T83" fmla="*/ 120 h 288"/>
              <a:gd name="T84" fmla="*/ 7 w 348"/>
              <a:gd name="T85" fmla="*/ 172 h 288"/>
              <a:gd name="T86" fmla="*/ 34 w 348"/>
              <a:gd name="T87" fmla="*/ 219 h 288"/>
              <a:gd name="T88" fmla="*/ 66 w 348"/>
              <a:gd name="T89" fmla="*/ 260 h 288"/>
              <a:gd name="T90" fmla="*/ 99 w 348"/>
              <a:gd name="T91" fmla="*/ 252 h 288"/>
              <a:gd name="T92" fmla="*/ 143 w 348"/>
              <a:gd name="T93" fmla="*/ 284 h 288"/>
              <a:gd name="T94" fmla="*/ 205 w 348"/>
              <a:gd name="T95" fmla="*/ 284 h 288"/>
              <a:gd name="T96" fmla="*/ 249 w 348"/>
              <a:gd name="T97" fmla="*/ 252 h 288"/>
              <a:gd name="T98" fmla="*/ 281 w 348"/>
              <a:gd name="T99" fmla="*/ 260 h 288"/>
              <a:gd name="T100" fmla="*/ 314 w 348"/>
              <a:gd name="T101" fmla="*/ 219 h 288"/>
              <a:gd name="T102" fmla="*/ 341 w 348"/>
              <a:gd name="T103" fmla="*/ 172 h 288"/>
              <a:gd name="T104" fmla="*/ 348 w 348"/>
              <a:gd name="T105" fmla="*/ 12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48" h="288">
                <a:moveTo>
                  <a:pt x="173" y="196"/>
                </a:moveTo>
                <a:lnTo>
                  <a:pt x="160" y="194"/>
                </a:lnTo>
                <a:lnTo>
                  <a:pt x="150" y="192"/>
                </a:lnTo>
                <a:lnTo>
                  <a:pt x="138" y="188"/>
                </a:lnTo>
                <a:lnTo>
                  <a:pt x="128" y="180"/>
                </a:lnTo>
                <a:lnTo>
                  <a:pt x="121" y="174"/>
                </a:lnTo>
                <a:lnTo>
                  <a:pt x="116" y="164"/>
                </a:lnTo>
                <a:lnTo>
                  <a:pt x="111" y="153"/>
                </a:lnTo>
                <a:lnTo>
                  <a:pt x="111" y="143"/>
                </a:lnTo>
                <a:lnTo>
                  <a:pt x="111" y="133"/>
                </a:lnTo>
                <a:lnTo>
                  <a:pt x="116" y="123"/>
                </a:lnTo>
                <a:lnTo>
                  <a:pt x="121" y="114"/>
                </a:lnTo>
                <a:lnTo>
                  <a:pt x="128" y="106"/>
                </a:lnTo>
                <a:lnTo>
                  <a:pt x="138" y="100"/>
                </a:lnTo>
                <a:lnTo>
                  <a:pt x="150" y="96"/>
                </a:lnTo>
                <a:lnTo>
                  <a:pt x="160" y="92"/>
                </a:lnTo>
                <a:lnTo>
                  <a:pt x="173" y="92"/>
                </a:lnTo>
                <a:lnTo>
                  <a:pt x="188" y="92"/>
                </a:lnTo>
                <a:lnTo>
                  <a:pt x="197" y="96"/>
                </a:lnTo>
                <a:lnTo>
                  <a:pt x="210" y="100"/>
                </a:lnTo>
                <a:lnTo>
                  <a:pt x="220" y="106"/>
                </a:lnTo>
                <a:lnTo>
                  <a:pt x="227" y="114"/>
                </a:lnTo>
                <a:lnTo>
                  <a:pt x="232" y="123"/>
                </a:lnTo>
                <a:lnTo>
                  <a:pt x="237" y="133"/>
                </a:lnTo>
                <a:lnTo>
                  <a:pt x="237" y="143"/>
                </a:lnTo>
                <a:lnTo>
                  <a:pt x="237" y="153"/>
                </a:lnTo>
                <a:lnTo>
                  <a:pt x="232" y="164"/>
                </a:lnTo>
                <a:lnTo>
                  <a:pt x="227" y="174"/>
                </a:lnTo>
                <a:lnTo>
                  <a:pt x="220" y="180"/>
                </a:lnTo>
                <a:lnTo>
                  <a:pt x="210" y="188"/>
                </a:lnTo>
                <a:lnTo>
                  <a:pt x="197" y="192"/>
                </a:lnTo>
                <a:lnTo>
                  <a:pt x="188" y="194"/>
                </a:lnTo>
                <a:lnTo>
                  <a:pt x="173" y="196"/>
                </a:lnTo>
                <a:close/>
                <a:moveTo>
                  <a:pt x="173" y="77"/>
                </a:moveTo>
                <a:lnTo>
                  <a:pt x="158" y="79"/>
                </a:lnTo>
                <a:lnTo>
                  <a:pt x="143" y="84"/>
                </a:lnTo>
                <a:lnTo>
                  <a:pt x="131" y="90"/>
                </a:lnTo>
                <a:lnTo>
                  <a:pt x="118" y="98"/>
                </a:lnTo>
                <a:lnTo>
                  <a:pt x="108" y="106"/>
                </a:lnTo>
                <a:lnTo>
                  <a:pt x="101" y="118"/>
                </a:lnTo>
                <a:lnTo>
                  <a:pt x="96" y="131"/>
                </a:lnTo>
                <a:lnTo>
                  <a:pt x="94" y="143"/>
                </a:lnTo>
                <a:lnTo>
                  <a:pt x="96" y="157"/>
                </a:lnTo>
                <a:lnTo>
                  <a:pt x="101" y="170"/>
                </a:lnTo>
                <a:lnTo>
                  <a:pt x="108" y="180"/>
                </a:lnTo>
                <a:lnTo>
                  <a:pt x="118" y="190"/>
                </a:lnTo>
                <a:lnTo>
                  <a:pt x="131" y="198"/>
                </a:lnTo>
                <a:lnTo>
                  <a:pt x="143" y="204"/>
                </a:lnTo>
                <a:lnTo>
                  <a:pt x="158" y="209"/>
                </a:lnTo>
                <a:lnTo>
                  <a:pt x="173" y="209"/>
                </a:lnTo>
                <a:lnTo>
                  <a:pt x="190" y="209"/>
                </a:lnTo>
                <a:lnTo>
                  <a:pt x="205" y="204"/>
                </a:lnTo>
                <a:lnTo>
                  <a:pt x="217" y="198"/>
                </a:lnTo>
                <a:lnTo>
                  <a:pt x="230" y="190"/>
                </a:lnTo>
                <a:lnTo>
                  <a:pt x="239" y="180"/>
                </a:lnTo>
                <a:lnTo>
                  <a:pt x="247" y="170"/>
                </a:lnTo>
                <a:lnTo>
                  <a:pt x="252" y="157"/>
                </a:lnTo>
                <a:lnTo>
                  <a:pt x="254" y="143"/>
                </a:lnTo>
                <a:lnTo>
                  <a:pt x="252" y="131"/>
                </a:lnTo>
                <a:lnTo>
                  <a:pt x="247" y="118"/>
                </a:lnTo>
                <a:lnTo>
                  <a:pt x="239" y="106"/>
                </a:lnTo>
                <a:lnTo>
                  <a:pt x="230" y="98"/>
                </a:lnTo>
                <a:lnTo>
                  <a:pt x="217" y="90"/>
                </a:lnTo>
                <a:lnTo>
                  <a:pt x="205" y="84"/>
                </a:lnTo>
                <a:lnTo>
                  <a:pt x="190" y="79"/>
                </a:lnTo>
                <a:lnTo>
                  <a:pt x="173" y="77"/>
                </a:lnTo>
                <a:close/>
                <a:moveTo>
                  <a:pt x="333" y="159"/>
                </a:moveTo>
                <a:lnTo>
                  <a:pt x="333" y="159"/>
                </a:lnTo>
                <a:lnTo>
                  <a:pt x="333" y="159"/>
                </a:lnTo>
                <a:lnTo>
                  <a:pt x="316" y="164"/>
                </a:lnTo>
                <a:lnTo>
                  <a:pt x="309" y="166"/>
                </a:lnTo>
                <a:lnTo>
                  <a:pt x="304" y="172"/>
                </a:lnTo>
                <a:lnTo>
                  <a:pt x="299" y="186"/>
                </a:lnTo>
                <a:lnTo>
                  <a:pt x="291" y="200"/>
                </a:lnTo>
                <a:lnTo>
                  <a:pt x="289" y="207"/>
                </a:lnTo>
                <a:lnTo>
                  <a:pt x="291" y="213"/>
                </a:lnTo>
                <a:lnTo>
                  <a:pt x="299" y="225"/>
                </a:lnTo>
                <a:lnTo>
                  <a:pt x="272" y="248"/>
                </a:lnTo>
                <a:lnTo>
                  <a:pt x="272" y="248"/>
                </a:lnTo>
                <a:lnTo>
                  <a:pt x="272" y="248"/>
                </a:lnTo>
                <a:lnTo>
                  <a:pt x="257" y="241"/>
                </a:lnTo>
                <a:lnTo>
                  <a:pt x="254" y="239"/>
                </a:lnTo>
                <a:lnTo>
                  <a:pt x="249" y="239"/>
                </a:lnTo>
                <a:lnTo>
                  <a:pt x="244" y="239"/>
                </a:lnTo>
                <a:lnTo>
                  <a:pt x="242" y="241"/>
                </a:lnTo>
                <a:lnTo>
                  <a:pt x="225" y="248"/>
                </a:lnTo>
                <a:lnTo>
                  <a:pt x="210" y="252"/>
                </a:lnTo>
                <a:lnTo>
                  <a:pt x="202" y="256"/>
                </a:lnTo>
                <a:lnTo>
                  <a:pt x="197" y="262"/>
                </a:lnTo>
                <a:lnTo>
                  <a:pt x="192" y="274"/>
                </a:lnTo>
                <a:lnTo>
                  <a:pt x="192" y="274"/>
                </a:lnTo>
                <a:lnTo>
                  <a:pt x="192" y="274"/>
                </a:lnTo>
                <a:lnTo>
                  <a:pt x="155" y="274"/>
                </a:lnTo>
                <a:lnTo>
                  <a:pt x="150" y="262"/>
                </a:lnTo>
                <a:lnTo>
                  <a:pt x="146" y="256"/>
                </a:lnTo>
                <a:lnTo>
                  <a:pt x="138" y="252"/>
                </a:lnTo>
                <a:lnTo>
                  <a:pt x="123" y="248"/>
                </a:lnTo>
                <a:lnTo>
                  <a:pt x="106" y="241"/>
                </a:lnTo>
                <a:lnTo>
                  <a:pt x="104" y="239"/>
                </a:lnTo>
                <a:lnTo>
                  <a:pt x="99" y="239"/>
                </a:lnTo>
                <a:lnTo>
                  <a:pt x="94" y="239"/>
                </a:lnTo>
                <a:lnTo>
                  <a:pt x="91" y="241"/>
                </a:lnTo>
                <a:lnTo>
                  <a:pt x="76" y="248"/>
                </a:lnTo>
                <a:lnTo>
                  <a:pt x="76" y="248"/>
                </a:lnTo>
                <a:lnTo>
                  <a:pt x="76" y="248"/>
                </a:lnTo>
                <a:lnTo>
                  <a:pt x="49" y="225"/>
                </a:lnTo>
                <a:lnTo>
                  <a:pt x="57" y="213"/>
                </a:lnTo>
                <a:lnTo>
                  <a:pt x="59" y="207"/>
                </a:lnTo>
                <a:lnTo>
                  <a:pt x="57" y="200"/>
                </a:lnTo>
                <a:lnTo>
                  <a:pt x="49" y="186"/>
                </a:lnTo>
                <a:lnTo>
                  <a:pt x="44" y="172"/>
                </a:lnTo>
                <a:lnTo>
                  <a:pt x="39" y="166"/>
                </a:lnTo>
                <a:lnTo>
                  <a:pt x="32" y="164"/>
                </a:lnTo>
                <a:lnTo>
                  <a:pt x="15" y="159"/>
                </a:lnTo>
                <a:lnTo>
                  <a:pt x="15" y="159"/>
                </a:lnTo>
                <a:lnTo>
                  <a:pt x="15" y="159"/>
                </a:lnTo>
                <a:lnTo>
                  <a:pt x="15" y="127"/>
                </a:lnTo>
                <a:lnTo>
                  <a:pt x="32" y="125"/>
                </a:lnTo>
                <a:lnTo>
                  <a:pt x="39" y="120"/>
                </a:lnTo>
                <a:lnTo>
                  <a:pt x="44" y="114"/>
                </a:lnTo>
                <a:lnTo>
                  <a:pt x="49" y="100"/>
                </a:lnTo>
                <a:lnTo>
                  <a:pt x="57" y="88"/>
                </a:lnTo>
                <a:lnTo>
                  <a:pt x="59" y="82"/>
                </a:lnTo>
                <a:lnTo>
                  <a:pt x="57" y="73"/>
                </a:lnTo>
                <a:lnTo>
                  <a:pt x="49" y="63"/>
                </a:lnTo>
                <a:lnTo>
                  <a:pt x="49" y="63"/>
                </a:lnTo>
                <a:lnTo>
                  <a:pt x="49" y="63"/>
                </a:lnTo>
                <a:lnTo>
                  <a:pt x="76" y="39"/>
                </a:lnTo>
                <a:lnTo>
                  <a:pt x="91" y="47"/>
                </a:lnTo>
                <a:lnTo>
                  <a:pt x="94" y="49"/>
                </a:lnTo>
                <a:lnTo>
                  <a:pt x="99" y="49"/>
                </a:lnTo>
                <a:lnTo>
                  <a:pt x="104" y="49"/>
                </a:lnTo>
                <a:lnTo>
                  <a:pt x="106" y="47"/>
                </a:lnTo>
                <a:lnTo>
                  <a:pt x="123" y="41"/>
                </a:lnTo>
                <a:lnTo>
                  <a:pt x="138" y="34"/>
                </a:lnTo>
                <a:lnTo>
                  <a:pt x="146" y="32"/>
                </a:lnTo>
                <a:lnTo>
                  <a:pt x="150" y="26"/>
                </a:lnTo>
                <a:lnTo>
                  <a:pt x="155" y="12"/>
                </a:lnTo>
                <a:lnTo>
                  <a:pt x="192" y="12"/>
                </a:lnTo>
                <a:lnTo>
                  <a:pt x="192" y="12"/>
                </a:lnTo>
                <a:lnTo>
                  <a:pt x="192" y="12"/>
                </a:lnTo>
                <a:lnTo>
                  <a:pt x="197" y="26"/>
                </a:lnTo>
                <a:lnTo>
                  <a:pt x="202" y="32"/>
                </a:lnTo>
                <a:lnTo>
                  <a:pt x="210" y="34"/>
                </a:lnTo>
                <a:lnTo>
                  <a:pt x="225" y="41"/>
                </a:lnTo>
                <a:lnTo>
                  <a:pt x="242" y="47"/>
                </a:lnTo>
                <a:lnTo>
                  <a:pt x="244" y="49"/>
                </a:lnTo>
                <a:lnTo>
                  <a:pt x="249" y="49"/>
                </a:lnTo>
                <a:lnTo>
                  <a:pt x="254" y="49"/>
                </a:lnTo>
                <a:lnTo>
                  <a:pt x="257" y="47"/>
                </a:lnTo>
                <a:lnTo>
                  <a:pt x="272" y="39"/>
                </a:lnTo>
                <a:lnTo>
                  <a:pt x="299" y="63"/>
                </a:lnTo>
                <a:lnTo>
                  <a:pt x="299" y="63"/>
                </a:lnTo>
                <a:lnTo>
                  <a:pt x="299" y="63"/>
                </a:lnTo>
                <a:lnTo>
                  <a:pt x="291" y="73"/>
                </a:lnTo>
                <a:lnTo>
                  <a:pt x="289" y="82"/>
                </a:lnTo>
                <a:lnTo>
                  <a:pt x="291" y="88"/>
                </a:lnTo>
                <a:lnTo>
                  <a:pt x="299" y="100"/>
                </a:lnTo>
                <a:lnTo>
                  <a:pt x="304" y="114"/>
                </a:lnTo>
                <a:lnTo>
                  <a:pt x="309" y="120"/>
                </a:lnTo>
                <a:lnTo>
                  <a:pt x="316" y="125"/>
                </a:lnTo>
                <a:lnTo>
                  <a:pt x="333" y="127"/>
                </a:lnTo>
                <a:lnTo>
                  <a:pt x="333" y="159"/>
                </a:lnTo>
                <a:close/>
                <a:moveTo>
                  <a:pt x="336" y="114"/>
                </a:moveTo>
                <a:lnTo>
                  <a:pt x="321" y="110"/>
                </a:lnTo>
                <a:lnTo>
                  <a:pt x="314" y="96"/>
                </a:lnTo>
                <a:lnTo>
                  <a:pt x="304" y="82"/>
                </a:lnTo>
                <a:lnTo>
                  <a:pt x="314" y="69"/>
                </a:lnTo>
                <a:lnTo>
                  <a:pt x="316" y="65"/>
                </a:lnTo>
                <a:lnTo>
                  <a:pt x="316" y="61"/>
                </a:lnTo>
                <a:lnTo>
                  <a:pt x="316" y="59"/>
                </a:lnTo>
                <a:lnTo>
                  <a:pt x="314" y="55"/>
                </a:lnTo>
                <a:lnTo>
                  <a:pt x="281" y="28"/>
                </a:lnTo>
                <a:lnTo>
                  <a:pt x="276" y="26"/>
                </a:lnTo>
                <a:lnTo>
                  <a:pt x="274" y="26"/>
                </a:lnTo>
                <a:lnTo>
                  <a:pt x="269" y="26"/>
                </a:lnTo>
                <a:lnTo>
                  <a:pt x="264" y="28"/>
                </a:lnTo>
                <a:lnTo>
                  <a:pt x="249" y="34"/>
                </a:lnTo>
                <a:lnTo>
                  <a:pt x="232" y="28"/>
                </a:lnTo>
                <a:lnTo>
                  <a:pt x="212" y="22"/>
                </a:lnTo>
                <a:lnTo>
                  <a:pt x="210" y="8"/>
                </a:lnTo>
                <a:lnTo>
                  <a:pt x="207" y="6"/>
                </a:lnTo>
                <a:lnTo>
                  <a:pt x="205" y="2"/>
                </a:lnTo>
                <a:lnTo>
                  <a:pt x="202" y="0"/>
                </a:lnTo>
                <a:lnTo>
                  <a:pt x="197" y="0"/>
                </a:lnTo>
                <a:lnTo>
                  <a:pt x="150" y="0"/>
                </a:lnTo>
                <a:lnTo>
                  <a:pt x="146" y="0"/>
                </a:lnTo>
                <a:lnTo>
                  <a:pt x="143" y="2"/>
                </a:lnTo>
                <a:lnTo>
                  <a:pt x="141" y="6"/>
                </a:lnTo>
                <a:lnTo>
                  <a:pt x="138" y="8"/>
                </a:lnTo>
                <a:lnTo>
                  <a:pt x="136" y="22"/>
                </a:lnTo>
                <a:lnTo>
                  <a:pt x="116" y="28"/>
                </a:lnTo>
                <a:lnTo>
                  <a:pt x="99" y="34"/>
                </a:lnTo>
                <a:lnTo>
                  <a:pt x="84" y="28"/>
                </a:lnTo>
                <a:lnTo>
                  <a:pt x="79" y="26"/>
                </a:lnTo>
                <a:lnTo>
                  <a:pt x="74" y="26"/>
                </a:lnTo>
                <a:lnTo>
                  <a:pt x="71" y="26"/>
                </a:lnTo>
                <a:lnTo>
                  <a:pt x="66" y="28"/>
                </a:lnTo>
                <a:lnTo>
                  <a:pt x="34" y="55"/>
                </a:lnTo>
                <a:lnTo>
                  <a:pt x="32" y="59"/>
                </a:lnTo>
                <a:lnTo>
                  <a:pt x="32" y="61"/>
                </a:lnTo>
                <a:lnTo>
                  <a:pt x="32" y="65"/>
                </a:lnTo>
                <a:lnTo>
                  <a:pt x="34" y="69"/>
                </a:lnTo>
                <a:lnTo>
                  <a:pt x="44" y="82"/>
                </a:lnTo>
                <a:lnTo>
                  <a:pt x="34" y="96"/>
                </a:lnTo>
                <a:lnTo>
                  <a:pt x="27" y="110"/>
                </a:lnTo>
                <a:lnTo>
                  <a:pt x="12" y="114"/>
                </a:lnTo>
                <a:lnTo>
                  <a:pt x="7" y="116"/>
                </a:lnTo>
                <a:lnTo>
                  <a:pt x="2" y="118"/>
                </a:lnTo>
                <a:lnTo>
                  <a:pt x="0" y="120"/>
                </a:lnTo>
                <a:lnTo>
                  <a:pt x="0" y="125"/>
                </a:lnTo>
                <a:lnTo>
                  <a:pt x="0" y="164"/>
                </a:lnTo>
                <a:lnTo>
                  <a:pt x="0" y="166"/>
                </a:lnTo>
                <a:lnTo>
                  <a:pt x="2" y="170"/>
                </a:lnTo>
                <a:lnTo>
                  <a:pt x="7" y="172"/>
                </a:lnTo>
                <a:lnTo>
                  <a:pt x="12" y="172"/>
                </a:lnTo>
                <a:lnTo>
                  <a:pt x="27" y="176"/>
                </a:lnTo>
                <a:lnTo>
                  <a:pt x="34" y="192"/>
                </a:lnTo>
                <a:lnTo>
                  <a:pt x="44" y="207"/>
                </a:lnTo>
                <a:lnTo>
                  <a:pt x="34" y="219"/>
                </a:lnTo>
                <a:lnTo>
                  <a:pt x="32" y="221"/>
                </a:lnTo>
                <a:lnTo>
                  <a:pt x="32" y="225"/>
                </a:lnTo>
                <a:lnTo>
                  <a:pt x="32" y="229"/>
                </a:lnTo>
                <a:lnTo>
                  <a:pt x="34" y="231"/>
                </a:lnTo>
                <a:lnTo>
                  <a:pt x="66" y="260"/>
                </a:lnTo>
                <a:lnTo>
                  <a:pt x="71" y="262"/>
                </a:lnTo>
                <a:lnTo>
                  <a:pt x="74" y="262"/>
                </a:lnTo>
                <a:lnTo>
                  <a:pt x="79" y="262"/>
                </a:lnTo>
                <a:lnTo>
                  <a:pt x="84" y="260"/>
                </a:lnTo>
                <a:lnTo>
                  <a:pt x="99" y="252"/>
                </a:lnTo>
                <a:lnTo>
                  <a:pt x="116" y="260"/>
                </a:lnTo>
                <a:lnTo>
                  <a:pt x="136" y="264"/>
                </a:lnTo>
                <a:lnTo>
                  <a:pt x="138" y="278"/>
                </a:lnTo>
                <a:lnTo>
                  <a:pt x="141" y="282"/>
                </a:lnTo>
                <a:lnTo>
                  <a:pt x="143" y="284"/>
                </a:lnTo>
                <a:lnTo>
                  <a:pt x="146" y="286"/>
                </a:lnTo>
                <a:lnTo>
                  <a:pt x="150" y="288"/>
                </a:lnTo>
                <a:lnTo>
                  <a:pt x="197" y="288"/>
                </a:lnTo>
                <a:lnTo>
                  <a:pt x="202" y="286"/>
                </a:lnTo>
                <a:lnTo>
                  <a:pt x="205" y="284"/>
                </a:lnTo>
                <a:lnTo>
                  <a:pt x="207" y="282"/>
                </a:lnTo>
                <a:lnTo>
                  <a:pt x="210" y="278"/>
                </a:lnTo>
                <a:lnTo>
                  <a:pt x="212" y="264"/>
                </a:lnTo>
                <a:lnTo>
                  <a:pt x="232" y="260"/>
                </a:lnTo>
                <a:lnTo>
                  <a:pt x="249" y="252"/>
                </a:lnTo>
                <a:lnTo>
                  <a:pt x="264" y="260"/>
                </a:lnTo>
                <a:lnTo>
                  <a:pt x="269" y="262"/>
                </a:lnTo>
                <a:lnTo>
                  <a:pt x="274" y="262"/>
                </a:lnTo>
                <a:lnTo>
                  <a:pt x="276" y="262"/>
                </a:lnTo>
                <a:lnTo>
                  <a:pt x="281" y="260"/>
                </a:lnTo>
                <a:lnTo>
                  <a:pt x="314" y="231"/>
                </a:lnTo>
                <a:lnTo>
                  <a:pt x="316" y="229"/>
                </a:lnTo>
                <a:lnTo>
                  <a:pt x="316" y="225"/>
                </a:lnTo>
                <a:lnTo>
                  <a:pt x="316" y="221"/>
                </a:lnTo>
                <a:lnTo>
                  <a:pt x="314" y="219"/>
                </a:lnTo>
                <a:lnTo>
                  <a:pt x="304" y="207"/>
                </a:lnTo>
                <a:lnTo>
                  <a:pt x="314" y="192"/>
                </a:lnTo>
                <a:lnTo>
                  <a:pt x="321" y="176"/>
                </a:lnTo>
                <a:lnTo>
                  <a:pt x="336" y="172"/>
                </a:lnTo>
                <a:lnTo>
                  <a:pt x="341" y="172"/>
                </a:lnTo>
                <a:lnTo>
                  <a:pt x="346" y="170"/>
                </a:lnTo>
                <a:lnTo>
                  <a:pt x="348" y="166"/>
                </a:lnTo>
                <a:lnTo>
                  <a:pt x="348" y="164"/>
                </a:lnTo>
                <a:lnTo>
                  <a:pt x="348" y="125"/>
                </a:lnTo>
                <a:lnTo>
                  <a:pt x="348" y="120"/>
                </a:lnTo>
                <a:lnTo>
                  <a:pt x="346" y="118"/>
                </a:lnTo>
                <a:lnTo>
                  <a:pt x="341" y="116"/>
                </a:lnTo>
                <a:lnTo>
                  <a:pt x="336" y="114"/>
                </a:lnTo>
                <a:close/>
              </a:path>
            </a:pathLst>
          </a:custGeom>
          <a:gradFill>
            <a:gsLst>
              <a:gs pos="0">
                <a:schemeClr val="accent1"/>
              </a:gs>
              <a:gs pos="100000">
                <a:schemeClr val="accent3">
                  <a:alpha val="59000"/>
                </a:schemeClr>
              </a:gs>
            </a:gsLst>
            <a:lin ang="4200000" scaled="0"/>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29" name="Text Placeholder 5">
            <a:extLst>
              <a:ext uri="{FF2B5EF4-FFF2-40B4-BE49-F238E27FC236}">
                <a16:creationId xmlns:a16="http://schemas.microsoft.com/office/drawing/2014/main" id="{1F5AEA32-B581-4B49-8DB3-F484AE6CCDC6}"/>
              </a:ext>
            </a:extLst>
          </p:cNvPr>
          <p:cNvSpPr txBox="1">
            <a:spLocks/>
          </p:cNvSpPr>
          <p:nvPr/>
        </p:nvSpPr>
        <p:spPr>
          <a:xfrm>
            <a:off x="5718782" y="4612025"/>
            <a:ext cx="2458204" cy="1871901"/>
          </a:xfrm>
          <a:prstGeom prst="rect">
            <a:avLst/>
          </a:prstGeom>
        </p:spPr>
        <p:txBody>
          <a:bodyPr vert="horz" lIns="91440" tIns="45720" rIns="91440" bIns="45720" rtlCol="0">
            <a:normAutofit fontScale="92500"/>
          </a:bodyPr>
          <a:lstStyle>
            <a:lvl1pPr marL="0" indent="0" algn="ctr" defTabSz="914400" rtl="0" eaLnBrk="1" latinLnBrk="0" hangingPunct="1">
              <a:lnSpc>
                <a:spcPct val="86000"/>
              </a:lnSpc>
              <a:spcBef>
                <a:spcPts val="0"/>
              </a:spcBef>
              <a:buFont typeface="Arial" panose="020B0604020202020204" pitchFamily="34" charset="0"/>
              <a:buNone/>
              <a:defRPr sz="1600" kern="120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10000"/>
              </a:lnSpc>
            </a:pPr>
            <a:r>
              <a:rPr lang="en-US" sz="1200" dirty="0">
                <a:solidFill>
                  <a:schemeClr val="tx1">
                    <a:lumMod val="85000"/>
                    <a:lumOff val="15000"/>
                  </a:schemeClr>
                </a:solidFill>
                <a:ea typeface="Open Sans Light" panose="020B0306030504020204" pitchFamily="34" charset="0"/>
                <a:cs typeface="Open Sans Light" panose="020B0306030504020204" pitchFamily="34" charset="0"/>
              </a:rPr>
              <a:t>Customer </a:t>
            </a:r>
            <a:r>
              <a:rPr lang="en-US" sz="1200" b="1" dirty="0">
                <a:solidFill>
                  <a:schemeClr val="accent1"/>
                </a:solidFill>
                <a:ea typeface="Open Sans Light" panose="020B0306030504020204" pitchFamily="34" charset="0"/>
                <a:cs typeface="Open Sans Light" panose="020B0306030504020204" pitchFamily="34" charset="0"/>
              </a:rPr>
              <a:t>acquisition</a:t>
            </a:r>
            <a:r>
              <a:rPr lang="en-US" sz="1200" dirty="0">
                <a:solidFill>
                  <a:schemeClr val="tx1">
                    <a:lumMod val="85000"/>
                    <a:lumOff val="15000"/>
                  </a:schemeClr>
                </a:solidFill>
                <a:ea typeface="Open Sans Light" panose="020B0306030504020204" pitchFamily="34" charset="0"/>
                <a:cs typeface="Open Sans Light" panose="020B0306030504020204" pitchFamily="34" charset="0"/>
              </a:rPr>
              <a:t> and </a:t>
            </a:r>
            <a:r>
              <a:rPr lang="en-US" sz="1200" b="1" dirty="0">
                <a:solidFill>
                  <a:schemeClr val="accent1"/>
                </a:solidFill>
                <a:ea typeface="Open Sans Light" panose="020B0306030504020204" pitchFamily="34" charset="0"/>
                <a:cs typeface="Open Sans Light" panose="020B0306030504020204" pitchFamily="34" charset="0"/>
              </a:rPr>
              <a:t>retention</a:t>
            </a:r>
            <a:r>
              <a:rPr lang="en-US" sz="1200" dirty="0">
                <a:solidFill>
                  <a:schemeClr val="tx1">
                    <a:lumMod val="85000"/>
                    <a:lumOff val="15000"/>
                  </a:schemeClr>
                </a:solidFill>
                <a:ea typeface="Open Sans Light" panose="020B0306030504020204" pitchFamily="34" charset="0"/>
                <a:cs typeface="Open Sans Light" panose="020B0306030504020204" pitchFamily="34" charset="0"/>
              </a:rPr>
              <a:t> is a key concern for </a:t>
            </a:r>
            <a:r>
              <a:rPr lang="en-US" sz="1200" b="1" dirty="0">
                <a:solidFill>
                  <a:schemeClr val="accent1"/>
                </a:solidFill>
                <a:ea typeface="Open Sans Light" panose="020B0306030504020204" pitchFamily="34" charset="0"/>
                <a:cs typeface="Open Sans Light" panose="020B0306030504020204" pitchFamily="34" charset="0"/>
              </a:rPr>
              <a:t>telecommunications</a:t>
            </a:r>
            <a:r>
              <a:rPr lang="en-US" sz="1200" dirty="0">
                <a:solidFill>
                  <a:schemeClr val="tx1">
                    <a:lumMod val="85000"/>
                    <a:lumOff val="15000"/>
                  </a:schemeClr>
                </a:solidFill>
                <a:ea typeface="Open Sans Light" panose="020B0306030504020204" pitchFamily="34" charset="0"/>
                <a:cs typeface="Open Sans Light" panose="020B0306030504020204" pitchFamily="34" charset="0"/>
              </a:rPr>
              <a:t> industry.</a:t>
            </a:r>
          </a:p>
          <a:p>
            <a:pPr algn="l">
              <a:lnSpc>
                <a:spcPct val="110000"/>
              </a:lnSpc>
            </a:pPr>
            <a:endParaRPr lang="en-US" sz="1200" dirty="0">
              <a:solidFill>
                <a:schemeClr val="tx1">
                  <a:lumMod val="85000"/>
                  <a:lumOff val="15000"/>
                </a:schemeClr>
              </a:solidFill>
              <a:ea typeface="Open Sans Light" panose="020B0306030504020204" pitchFamily="34" charset="0"/>
              <a:cs typeface="Open Sans Light" panose="020B0306030504020204" pitchFamily="34" charset="0"/>
            </a:endParaRPr>
          </a:p>
          <a:p>
            <a:pPr algn="l">
              <a:lnSpc>
                <a:spcPct val="110000"/>
              </a:lnSpc>
            </a:pPr>
            <a:r>
              <a:rPr lang="en-US" sz="1200" dirty="0">
                <a:solidFill>
                  <a:schemeClr val="tx1">
                    <a:lumMod val="85000"/>
                    <a:lumOff val="15000"/>
                  </a:schemeClr>
                </a:solidFill>
                <a:ea typeface="Open Sans Light" panose="020B0306030504020204" pitchFamily="34" charset="0"/>
                <a:cs typeface="Open Sans Light" panose="020B0306030504020204" pitchFamily="34" charset="0"/>
              </a:rPr>
              <a:t>Since the </a:t>
            </a:r>
            <a:r>
              <a:rPr lang="en-US" sz="1200" b="1" dirty="0">
                <a:solidFill>
                  <a:schemeClr val="accent1"/>
                </a:solidFill>
                <a:ea typeface="Open Sans Light" panose="020B0306030504020204" pitchFamily="34" charset="0"/>
                <a:cs typeface="Open Sans Light" panose="020B0306030504020204" pitchFamily="34" charset="0"/>
              </a:rPr>
              <a:t>cost of retaining </a:t>
            </a:r>
            <a:r>
              <a:rPr lang="en-US" sz="1200" dirty="0">
                <a:solidFill>
                  <a:schemeClr val="tx1">
                    <a:lumMod val="85000"/>
                    <a:lumOff val="15000"/>
                  </a:schemeClr>
                </a:solidFill>
                <a:ea typeface="Open Sans Light" panose="020B0306030504020204" pitchFamily="34" charset="0"/>
                <a:cs typeface="Open Sans Light" panose="020B0306030504020204" pitchFamily="34" charset="0"/>
              </a:rPr>
              <a:t>a good customer is </a:t>
            </a:r>
            <a:r>
              <a:rPr lang="en-US" sz="1200" b="1" dirty="0">
                <a:solidFill>
                  <a:schemeClr val="accent1"/>
                </a:solidFill>
                <a:ea typeface="Open Sans Light" panose="020B0306030504020204" pitchFamily="34" charset="0"/>
                <a:cs typeface="Open Sans Light" panose="020B0306030504020204" pitchFamily="34" charset="0"/>
              </a:rPr>
              <a:t>much lower than</a:t>
            </a:r>
            <a:r>
              <a:rPr lang="en-US" sz="1200" dirty="0">
                <a:solidFill>
                  <a:schemeClr val="accent1"/>
                </a:solidFill>
                <a:ea typeface="Open Sans Light" panose="020B0306030504020204" pitchFamily="34" charset="0"/>
                <a:cs typeface="Open Sans Light" panose="020B0306030504020204" pitchFamily="34" charset="0"/>
              </a:rPr>
              <a:t> </a:t>
            </a:r>
            <a:r>
              <a:rPr lang="en-US" sz="1200" b="1" dirty="0">
                <a:solidFill>
                  <a:schemeClr val="accent1"/>
                </a:solidFill>
                <a:ea typeface="Open Sans Light" panose="020B0306030504020204" pitchFamily="34" charset="0"/>
                <a:cs typeface="Open Sans Light" panose="020B0306030504020204" pitchFamily="34" charset="0"/>
              </a:rPr>
              <a:t>acquiring</a:t>
            </a:r>
            <a:r>
              <a:rPr lang="en-US" sz="1200" dirty="0">
                <a:solidFill>
                  <a:schemeClr val="accent1"/>
                </a:solidFill>
                <a:ea typeface="Open Sans Light" panose="020B0306030504020204" pitchFamily="34" charset="0"/>
                <a:cs typeface="Open Sans Light" panose="020B0306030504020204" pitchFamily="34" charset="0"/>
              </a:rPr>
              <a:t> </a:t>
            </a:r>
            <a:r>
              <a:rPr lang="en-US" sz="1200" dirty="0">
                <a:solidFill>
                  <a:schemeClr val="tx1">
                    <a:lumMod val="85000"/>
                    <a:lumOff val="15000"/>
                  </a:schemeClr>
                </a:solidFill>
                <a:ea typeface="Open Sans Light" panose="020B0306030504020204" pitchFamily="34" charset="0"/>
                <a:cs typeface="Open Sans Light" panose="020B0306030504020204" pitchFamily="34" charset="0"/>
              </a:rPr>
              <a:t>a new one, it is very profit-effective to input valuable resource on the Retention Campaign.</a:t>
            </a:r>
          </a:p>
          <a:p>
            <a:pPr algn="l">
              <a:lnSpc>
                <a:spcPct val="110000"/>
              </a:lnSpc>
            </a:pPr>
            <a:endParaRPr lang="en-US" sz="1200" dirty="0">
              <a:solidFill>
                <a:schemeClr val="tx1">
                  <a:lumMod val="85000"/>
                  <a:lumOff val="15000"/>
                </a:schemeClr>
              </a:solidFill>
              <a:ea typeface="Open Sans Light" panose="020B0306030504020204" pitchFamily="34" charset="0"/>
              <a:cs typeface="Open Sans Light" panose="020B0306030504020204" pitchFamily="34" charset="0"/>
            </a:endParaRPr>
          </a:p>
          <a:p>
            <a:pPr algn="l">
              <a:lnSpc>
                <a:spcPct val="110000"/>
              </a:lnSpc>
            </a:pPr>
            <a:endParaRPr lang="id-ID" sz="1200" dirty="0">
              <a:solidFill>
                <a:schemeClr val="tx1">
                  <a:lumMod val="85000"/>
                  <a:lumOff val="15000"/>
                </a:schemeClr>
              </a:solidFill>
            </a:endParaRPr>
          </a:p>
        </p:txBody>
      </p:sp>
      <p:sp>
        <p:nvSpPr>
          <p:cNvPr id="30" name="TextBox 29">
            <a:extLst>
              <a:ext uri="{FF2B5EF4-FFF2-40B4-BE49-F238E27FC236}">
                <a16:creationId xmlns:a16="http://schemas.microsoft.com/office/drawing/2014/main" id="{4BA3DFA9-B840-48F1-A010-EDAA3F36D742}"/>
              </a:ext>
            </a:extLst>
          </p:cNvPr>
          <p:cNvSpPr txBox="1"/>
          <p:nvPr/>
        </p:nvSpPr>
        <p:spPr>
          <a:xfrm>
            <a:off x="5688957" y="4305211"/>
            <a:ext cx="1097160" cy="369332"/>
          </a:xfrm>
          <a:prstGeom prst="rect">
            <a:avLst/>
          </a:prstGeom>
          <a:noFill/>
        </p:spPr>
        <p:txBody>
          <a:bodyPr wrap="none" rtlCol="0">
            <a:spAutoFit/>
          </a:bodyPr>
          <a:lstStyle/>
          <a:p>
            <a:r>
              <a:rPr lang="id-ID" b="1" dirty="0">
                <a:solidFill>
                  <a:schemeClr val="tx1">
                    <a:lumMod val="85000"/>
                    <a:lumOff val="15000"/>
                  </a:schemeClr>
                </a:solidFill>
              </a:rPr>
              <a:t>Overview</a:t>
            </a:r>
          </a:p>
        </p:txBody>
      </p:sp>
      <p:sp>
        <p:nvSpPr>
          <p:cNvPr id="31" name="Text Placeholder 5">
            <a:extLst>
              <a:ext uri="{FF2B5EF4-FFF2-40B4-BE49-F238E27FC236}">
                <a16:creationId xmlns:a16="http://schemas.microsoft.com/office/drawing/2014/main" id="{B04BBAF7-07BC-49E7-BFE5-9B1B44746D18}"/>
              </a:ext>
            </a:extLst>
          </p:cNvPr>
          <p:cNvSpPr txBox="1">
            <a:spLocks/>
          </p:cNvSpPr>
          <p:nvPr/>
        </p:nvSpPr>
        <p:spPr>
          <a:xfrm>
            <a:off x="8759525" y="4612026"/>
            <a:ext cx="2458204" cy="731446"/>
          </a:xfrm>
          <a:prstGeom prst="rect">
            <a:avLst/>
          </a:prstGeom>
        </p:spPr>
        <p:txBody>
          <a:bodyPr vert="horz" lIns="91440" tIns="45720" rIns="91440" bIns="45720" rtlCol="0">
            <a:normAutofit fontScale="92500" lnSpcReduction="20000"/>
          </a:bodyPr>
          <a:lstStyle>
            <a:lvl1pPr marL="0" indent="0" algn="ctr" defTabSz="914400" rtl="0" eaLnBrk="1" latinLnBrk="0" hangingPunct="1">
              <a:lnSpc>
                <a:spcPct val="86000"/>
              </a:lnSpc>
              <a:spcBef>
                <a:spcPts val="0"/>
              </a:spcBef>
              <a:buFont typeface="Arial" panose="020B0604020202020204" pitchFamily="34" charset="0"/>
              <a:buNone/>
              <a:defRPr sz="1600" kern="120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10000"/>
              </a:lnSpc>
            </a:pPr>
            <a:r>
              <a:rPr lang="en-US" sz="1200" dirty="0">
                <a:solidFill>
                  <a:schemeClr val="tx1">
                    <a:lumMod val="85000"/>
                    <a:lumOff val="15000"/>
                  </a:schemeClr>
                </a:solidFill>
                <a:ea typeface="Open Sans Light" panose="020B0306030504020204" pitchFamily="34" charset="0"/>
                <a:cs typeface="Open Sans Light" panose="020B0306030504020204" pitchFamily="34" charset="0"/>
              </a:rPr>
              <a:t>The primary goal of </a:t>
            </a:r>
            <a:r>
              <a:rPr lang="en-US" sz="1200" b="1" dirty="0">
                <a:solidFill>
                  <a:schemeClr val="accent1"/>
                </a:solidFill>
                <a:ea typeface="Open Sans Light" panose="020B0306030504020204" pitchFamily="34" charset="0"/>
                <a:cs typeface="Open Sans Light" panose="020B0306030504020204" pitchFamily="34" charset="0"/>
              </a:rPr>
              <a:t>churn analysis </a:t>
            </a:r>
            <a:r>
              <a:rPr lang="en-US" sz="1200" dirty="0">
                <a:solidFill>
                  <a:schemeClr val="tx1">
                    <a:lumMod val="85000"/>
                    <a:lumOff val="15000"/>
                  </a:schemeClr>
                </a:solidFill>
                <a:ea typeface="Open Sans Light" panose="020B0306030504020204" pitchFamily="34" charset="0"/>
                <a:cs typeface="Open Sans Light" panose="020B0306030504020204" pitchFamily="34" charset="0"/>
              </a:rPr>
              <a:t>is usually to create a list of </a:t>
            </a:r>
            <a:r>
              <a:rPr lang="en-US" sz="1200" b="1" dirty="0">
                <a:solidFill>
                  <a:schemeClr val="accent1"/>
                </a:solidFill>
                <a:ea typeface="Open Sans Light" panose="020B0306030504020204" pitchFamily="34" charset="0"/>
                <a:cs typeface="Open Sans Light" panose="020B0306030504020204" pitchFamily="34" charset="0"/>
              </a:rPr>
              <a:t>customers</a:t>
            </a:r>
            <a:r>
              <a:rPr lang="en-US" sz="1200" dirty="0">
                <a:solidFill>
                  <a:schemeClr val="tx1">
                    <a:lumMod val="85000"/>
                    <a:lumOff val="15000"/>
                  </a:schemeClr>
                </a:solidFill>
                <a:ea typeface="Open Sans Light" panose="020B0306030504020204" pitchFamily="34" charset="0"/>
                <a:cs typeface="Open Sans Light" panose="020B0306030504020204" pitchFamily="34" charset="0"/>
              </a:rPr>
              <a:t> that are </a:t>
            </a:r>
            <a:r>
              <a:rPr lang="en-US" sz="1200" b="1" dirty="0">
                <a:solidFill>
                  <a:schemeClr val="accent1"/>
                </a:solidFill>
                <a:ea typeface="Open Sans Light" panose="020B0306030504020204" pitchFamily="34" charset="0"/>
                <a:cs typeface="Open Sans Light" panose="020B0306030504020204" pitchFamily="34" charset="0"/>
              </a:rPr>
              <a:t>likely</a:t>
            </a:r>
            <a:r>
              <a:rPr lang="en-US" sz="1200" dirty="0">
                <a:solidFill>
                  <a:schemeClr val="tx1">
                    <a:lumMod val="85000"/>
                    <a:lumOff val="15000"/>
                  </a:schemeClr>
                </a:solidFill>
                <a:ea typeface="Open Sans Light" panose="020B0306030504020204" pitchFamily="34" charset="0"/>
                <a:cs typeface="Open Sans Light" panose="020B0306030504020204" pitchFamily="34" charset="0"/>
              </a:rPr>
              <a:t> to be </a:t>
            </a:r>
            <a:r>
              <a:rPr lang="en-US" sz="1200" b="1" dirty="0">
                <a:solidFill>
                  <a:schemeClr val="accent1"/>
                </a:solidFill>
                <a:ea typeface="Open Sans Light" panose="020B0306030504020204" pitchFamily="34" charset="0"/>
                <a:cs typeface="Open Sans Light" panose="020B0306030504020204" pitchFamily="34" charset="0"/>
              </a:rPr>
              <a:t>cancelled</a:t>
            </a:r>
            <a:r>
              <a:rPr lang="en-US" sz="1200" dirty="0">
                <a:solidFill>
                  <a:schemeClr val="tx1">
                    <a:lumMod val="85000"/>
                    <a:lumOff val="15000"/>
                  </a:schemeClr>
                </a:solidFill>
                <a:ea typeface="Open Sans Light" panose="020B0306030504020204" pitchFamily="34" charset="0"/>
                <a:cs typeface="Open Sans Light" panose="020B0306030504020204" pitchFamily="34" charset="0"/>
              </a:rPr>
              <a:t> in the </a:t>
            </a:r>
            <a:r>
              <a:rPr lang="en-US" sz="1200" b="1" dirty="0">
                <a:solidFill>
                  <a:schemeClr val="accent1"/>
                </a:solidFill>
                <a:ea typeface="Open Sans Light" panose="020B0306030504020204" pitchFamily="34" charset="0"/>
                <a:cs typeface="Open Sans Light" panose="020B0306030504020204" pitchFamily="34" charset="0"/>
              </a:rPr>
              <a:t>near</a:t>
            </a:r>
            <a:r>
              <a:rPr lang="en-US" sz="1200" dirty="0">
                <a:solidFill>
                  <a:schemeClr val="tx1">
                    <a:lumMod val="85000"/>
                    <a:lumOff val="15000"/>
                  </a:schemeClr>
                </a:solidFill>
                <a:ea typeface="Open Sans Light" panose="020B0306030504020204" pitchFamily="34" charset="0"/>
                <a:cs typeface="Open Sans Light" panose="020B0306030504020204" pitchFamily="34" charset="0"/>
              </a:rPr>
              <a:t> </a:t>
            </a:r>
            <a:r>
              <a:rPr lang="en-US" sz="1200" b="1" dirty="0">
                <a:solidFill>
                  <a:schemeClr val="accent1"/>
                </a:solidFill>
                <a:ea typeface="Open Sans Light" panose="020B0306030504020204" pitchFamily="34" charset="0"/>
                <a:cs typeface="Open Sans Light" panose="020B0306030504020204" pitchFamily="34" charset="0"/>
              </a:rPr>
              <a:t>future</a:t>
            </a:r>
            <a:r>
              <a:rPr lang="en-US" sz="1200" dirty="0">
                <a:solidFill>
                  <a:schemeClr val="tx1">
                    <a:lumMod val="85000"/>
                    <a:lumOff val="15000"/>
                  </a:schemeClr>
                </a:solidFill>
                <a:ea typeface="Open Sans Light" panose="020B0306030504020204" pitchFamily="34" charset="0"/>
                <a:cs typeface="Open Sans Light" panose="020B0306030504020204" pitchFamily="34" charset="0"/>
              </a:rPr>
              <a:t>.</a:t>
            </a:r>
          </a:p>
        </p:txBody>
      </p:sp>
      <p:sp>
        <p:nvSpPr>
          <p:cNvPr id="32" name="TextBox 31">
            <a:extLst>
              <a:ext uri="{FF2B5EF4-FFF2-40B4-BE49-F238E27FC236}">
                <a16:creationId xmlns:a16="http://schemas.microsoft.com/office/drawing/2014/main" id="{B73097BA-A2CE-4FB9-B1FF-A1224F60B028}"/>
              </a:ext>
            </a:extLst>
          </p:cNvPr>
          <p:cNvSpPr txBox="1"/>
          <p:nvPr/>
        </p:nvSpPr>
        <p:spPr>
          <a:xfrm>
            <a:off x="8839118" y="4305211"/>
            <a:ext cx="625492" cy="369332"/>
          </a:xfrm>
          <a:prstGeom prst="rect">
            <a:avLst/>
          </a:prstGeom>
          <a:noFill/>
        </p:spPr>
        <p:txBody>
          <a:bodyPr wrap="none" rtlCol="0">
            <a:spAutoFit/>
          </a:bodyPr>
          <a:lstStyle/>
          <a:p>
            <a:r>
              <a:rPr lang="en-US" b="1" dirty="0">
                <a:solidFill>
                  <a:schemeClr val="tx1">
                    <a:lumMod val="85000"/>
                    <a:lumOff val="15000"/>
                  </a:schemeClr>
                </a:solidFill>
              </a:rPr>
              <a:t>Goal</a:t>
            </a:r>
            <a:endParaRPr lang="id-ID" b="1" dirty="0">
              <a:solidFill>
                <a:schemeClr val="tx1">
                  <a:lumMod val="85000"/>
                  <a:lumOff val="15000"/>
                </a:schemeClr>
              </a:solidFill>
            </a:endParaRPr>
          </a:p>
        </p:txBody>
      </p:sp>
    </p:spTree>
    <p:extLst>
      <p:ext uri="{BB962C8B-B14F-4D97-AF65-F5344CB8AC3E}">
        <p14:creationId xmlns:p14="http://schemas.microsoft.com/office/powerpoint/2010/main" val="42489818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 name="Picture Placeholder 14">
            <a:extLst>
              <a:ext uri="{FF2B5EF4-FFF2-40B4-BE49-F238E27FC236}">
                <a16:creationId xmlns:a16="http://schemas.microsoft.com/office/drawing/2014/main" id="{83F1C730-4F45-4ED8-9255-BBC0128EA2D5}"/>
              </a:ext>
            </a:extLst>
          </p:cNvPr>
          <p:cNvPicPr>
            <a:picLocks noGrp="1" noChangeAspect="1"/>
          </p:cNvPicPr>
          <p:nvPr>
            <p:ph type="pic" sz="quarter" idx="13"/>
          </p:nvPr>
        </p:nvPicPr>
        <p:blipFill>
          <a:blip r:embed="rId3"/>
          <a:srcRect l="38268" r="38268"/>
          <a:stretch>
            <a:fillRect/>
          </a:stretch>
        </p:blipFill>
        <p:spPr>
          <a:xfrm>
            <a:off x="9160874" y="0"/>
            <a:ext cx="2747260" cy="6858000"/>
          </a:xfrm>
          <a:prstGeom prst="rect">
            <a:avLst/>
          </a:prstGeom>
        </p:spPr>
      </p:pic>
      <p:sp>
        <p:nvSpPr>
          <p:cNvPr id="3" name="TextBox 2">
            <a:extLst>
              <a:ext uri="{FF2B5EF4-FFF2-40B4-BE49-F238E27FC236}">
                <a16:creationId xmlns:a16="http://schemas.microsoft.com/office/drawing/2014/main" id="{66FD4BA7-1D65-478D-B064-B9706E7F721F}"/>
              </a:ext>
            </a:extLst>
          </p:cNvPr>
          <p:cNvSpPr txBox="1"/>
          <p:nvPr/>
        </p:nvSpPr>
        <p:spPr>
          <a:xfrm>
            <a:off x="911727" y="2438008"/>
            <a:ext cx="2905531" cy="685444"/>
          </a:xfrm>
          <a:prstGeom prst="rect">
            <a:avLst/>
          </a:prstGeom>
          <a:noFill/>
        </p:spPr>
        <p:txBody>
          <a:bodyPr wrap="square" rtlCol="0">
            <a:spAutoFit/>
          </a:bodyPr>
          <a:lstStyle/>
          <a:p>
            <a:pPr>
              <a:lnSpc>
                <a:spcPct val="80000"/>
              </a:lnSpc>
            </a:pPr>
            <a:r>
              <a:rPr lang="en-US" sz="2400" dirty="0">
                <a:solidFill>
                  <a:schemeClr val="accent1"/>
                </a:solidFill>
                <a:latin typeface="Montserrat" panose="00000500000000000000" pitchFamily="50" charset="0"/>
                <a:ea typeface="Lato Black" panose="020F0502020204030203" pitchFamily="34" charset="0"/>
                <a:cs typeface="Lato Black" panose="020F0502020204030203" pitchFamily="34" charset="0"/>
              </a:rPr>
              <a:t>Demographical</a:t>
            </a:r>
          </a:p>
          <a:p>
            <a:pPr>
              <a:lnSpc>
                <a:spcPct val="80000"/>
              </a:lnSpc>
            </a:pPr>
            <a:r>
              <a:rPr lang="en-US" sz="2400" dirty="0">
                <a:solidFill>
                  <a:schemeClr val="accent1"/>
                </a:solidFill>
                <a:latin typeface="Montserrat" panose="00000500000000000000" pitchFamily="50" charset="0"/>
                <a:ea typeface="Lato Black" panose="020F0502020204030203" pitchFamily="34" charset="0"/>
                <a:cs typeface="Lato Black" panose="020F0502020204030203" pitchFamily="34" charset="0"/>
              </a:rPr>
              <a:t>Data</a:t>
            </a:r>
          </a:p>
        </p:txBody>
      </p:sp>
      <p:sp>
        <p:nvSpPr>
          <p:cNvPr id="4" name="Rectangle 3">
            <a:extLst>
              <a:ext uri="{FF2B5EF4-FFF2-40B4-BE49-F238E27FC236}">
                <a16:creationId xmlns:a16="http://schemas.microsoft.com/office/drawing/2014/main" id="{5C93D68D-F622-4A44-A18F-02A084F2EF2D}"/>
              </a:ext>
            </a:extLst>
          </p:cNvPr>
          <p:cNvSpPr/>
          <p:nvPr/>
        </p:nvSpPr>
        <p:spPr>
          <a:xfrm>
            <a:off x="847535" y="591856"/>
            <a:ext cx="7342584" cy="1109214"/>
          </a:xfrm>
          <a:prstGeom prst="rect">
            <a:avLst/>
          </a:prstGeom>
        </p:spPr>
        <p:txBody>
          <a:bodyPr wrap="square">
            <a:spAutoFit/>
          </a:bodyPr>
          <a:lstStyle/>
          <a:p>
            <a:pPr>
              <a:lnSpc>
                <a:spcPct val="120000"/>
              </a:lnSpc>
            </a:pPr>
            <a:r>
              <a:rPr lang="en-US" sz="1400" dirty="0">
                <a:latin typeface="+mj-lt"/>
                <a:ea typeface="Open Sans Light" panose="020B0306030504020204" pitchFamily="34" charset="0"/>
                <a:cs typeface="Open Sans Light" panose="020B0306030504020204" pitchFamily="34" charset="0"/>
              </a:rPr>
              <a:t>The dataset provides a sample size of around 50.000 data records of a Communication Service Provider in the US.</a:t>
            </a:r>
          </a:p>
          <a:p>
            <a:pPr>
              <a:lnSpc>
                <a:spcPct val="120000"/>
              </a:lnSpc>
            </a:pPr>
            <a:endParaRPr lang="en-US" sz="1400" dirty="0">
              <a:latin typeface="+mj-lt"/>
              <a:ea typeface="Open Sans Light" panose="020B0306030504020204" pitchFamily="34" charset="0"/>
              <a:cs typeface="Open Sans Light" panose="020B0306030504020204" pitchFamily="34" charset="0"/>
            </a:endParaRPr>
          </a:p>
          <a:p>
            <a:pPr>
              <a:lnSpc>
                <a:spcPct val="120000"/>
              </a:lnSpc>
            </a:pPr>
            <a:r>
              <a:rPr lang="en-US" sz="1400" dirty="0">
                <a:latin typeface="+mj-lt"/>
                <a:ea typeface="Open Sans Light" panose="020B0306030504020204" pitchFamily="34" charset="0"/>
                <a:cs typeface="Open Sans Light" panose="020B0306030504020204" pitchFamily="34" charset="0"/>
              </a:rPr>
              <a:t>It includes around 60 features that can be categorized as follow:</a:t>
            </a:r>
          </a:p>
        </p:txBody>
      </p:sp>
      <p:sp>
        <p:nvSpPr>
          <p:cNvPr id="11" name="TextBox 10">
            <a:extLst>
              <a:ext uri="{FF2B5EF4-FFF2-40B4-BE49-F238E27FC236}">
                <a16:creationId xmlns:a16="http://schemas.microsoft.com/office/drawing/2014/main" id="{4C52E4FD-2D30-4976-A50D-70BABBBF9D14}"/>
              </a:ext>
            </a:extLst>
          </p:cNvPr>
          <p:cNvSpPr txBox="1"/>
          <p:nvPr/>
        </p:nvSpPr>
        <p:spPr>
          <a:xfrm>
            <a:off x="934667" y="3370035"/>
            <a:ext cx="1890176" cy="2062103"/>
          </a:xfrm>
          <a:prstGeom prst="rect">
            <a:avLst/>
          </a:prstGeom>
          <a:noFill/>
        </p:spPr>
        <p:txBody>
          <a:bodyPr wrap="square" rtlCol="0">
            <a:spAutoFit/>
          </a:bodyPr>
          <a:lstStyle/>
          <a:p>
            <a:pPr marL="285750" indent="-285750">
              <a:buFont typeface="Arial" panose="020B0604020202020204" pitchFamily="34" charset="0"/>
              <a:buChar char="•"/>
            </a:pPr>
            <a:r>
              <a:rPr lang="en-US" sz="1600" dirty="0"/>
              <a:t>Occupation</a:t>
            </a:r>
          </a:p>
          <a:p>
            <a:pPr marL="285750" indent="-285750">
              <a:buFont typeface="Arial" panose="020B0604020202020204" pitchFamily="34" charset="0"/>
              <a:buChar char="•"/>
            </a:pPr>
            <a:r>
              <a:rPr lang="en-US" sz="1600" dirty="0"/>
              <a:t>Marital Status</a:t>
            </a:r>
          </a:p>
          <a:p>
            <a:pPr marL="285750" indent="-285750">
              <a:buFont typeface="Arial" panose="020B0604020202020204" pitchFamily="34" charset="0"/>
              <a:buChar char="•"/>
            </a:pPr>
            <a:r>
              <a:rPr lang="en-US" sz="1600" dirty="0"/>
              <a:t>District</a:t>
            </a:r>
          </a:p>
          <a:p>
            <a:pPr marL="285750" indent="-285750">
              <a:buFont typeface="Arial" panose="020B0604020202020204" pitchFamily="34" charset="0"/>
              <a:buChar char="•"/>
            </a:pPr>
            <a:r>
              <a:rPr lang="en-US" sz="1600" dirty="0"/>
              <a:t>Age</a:t>
            </a:r>
          </a:p>
          <a:p>
            <a:pPr marL="285750" indent="-285750">
              <a:buFont typeface="Arial" panose="020B0604020202020204" pitchFamily="34" charset="0"/>
              <a:buChar char="•"/>
            </a:pPr>
            <a:r>
              <a:rPr lang="en-US" sz="1600" dirty="0"/>
              <a:t>Income Group</a:t>
            </a:r>
          </a:p>
          <a:p>
            <a:pPr marL="285750" indent="-285750">
              <a:buFont typeface="Arial" panose="020B0604020202020204" pitchFamily="34" charset="0"/>
              <a:buChar char="•"/>
            </a:pPr>
            <a:r>
              <a:rPr lang="en-US" sz="1600" dirty="0"/>
              <a:t>Credit Ratings</a:t>
            </a:r>
          </a:p>
          <a:p>
            <a:pPr marL="285750" indent="-285750">
              <a:buFont typeface="Arial" panose="020B0604020202020204" pitchFamily="34" charset="0"/>
              <a:buChar char="•"/>
            </a:pPr>
            <a:r>
              <a:rPr lang="en-US" sz="1600" dirty="0"/>
              <a:t>Service Area</a:t>
            </a:r>
          </a:p>
          <a:p>
            <a:pPr marL="285750" indent="-285750">
              <a:buFont typeface="Arial" panose="020B0604020202020204" pitchFamily="34" charset="0"/>
              <a:buChar char="•"/>
            </a:pPr>
            <a:r>
              <a:rPr lang="en-US" sz="1600" dirty="0"/>
              <a:t>….</a:t>
            </a:r>
            <a:endParaRPr lang="id-ID" sz="1600" dirty="0"/>
          </a:p>
        </p:txBody>
      </p:sp>
      <p:sp>
        <p:nvSpPr>
          <p:cNvPr id="29" name="TextBox 28">
            <a:extLst>
              <a:ext uri="{FF2B5EF4-FFF2-40B4-BE49-F238E27FC236}">
                <a16:creationId xmlns:a16="http://schemas.microsoft.com/office/drawing/2014/main" id="{18DC4944-61BD-4982-8AD1-533BB5B6639E}"/>
              </a:ext>
            </a:extLst>
          </p:cNvPr>
          <p:cNvSpPr txBox="1"/>
          <p:nvPr/>
        </p:nvSpPr>
        <p:spPr>
          <a:xfrm>
            <a:off x="3658988" y="2438008"/>
            <a:ext cx="2905531" cy="685444"/>
          </a:xfrm>
          <a:prstGeom prst="rect">
            <a:avLst/>
          </a:prstGeom>
          <a:noFill/>
        </p:spPr>
        <p:txBody>
          <a:bodyPr wrap="square" rtlCol="0">
            <a:spAutoFit/>
          </a:bodyPr>
          <a:lstStyle/>
          <a:p>
            <a:pPr>
              <a:lnSpc>
                <a:spcPct val="80000"/>
              </a:lnSpc>
            </a:pPr>
            <a:r>
              <a:rPr lang="en-US" sz="2400" dirty="0">
                <a:solidFill>
                  <a:schemeClr val="accent1"/>
                </a:solidFill>
                <a:latin typeface="Montserrat" panose="00000500000000000000" pitchFamily="50" charset="0"/>
                <a:ea typeface="Lato Black" panose="020F0502020204030203" pitchFamily="34" charset="0"/>
                <a:cs typeface="Lato Black" panose="020F0502020204030203" pitchFamily="34" charset="0"/>
              </a:rPr>
              <a:t>Behavioral</a:t>
            </a:r>
          </a:p>
          <a:p>
            <a:pPr>
              <a:lnSpc>
                <a:spcPct val="80000"/>
              </a:lnSpc>
            </a:pPr>
            <a:r>
              <a:rPr lang="en-US" sz="2400" dirty="0">
                <a:solidFill>
                  <a:schemeClr val="accent1"/>
                </a:solidFill>
                <a:latin typeface="Montserrat" panose="00000500000000000000" pitchFamily="50" charset="0"/>
                <a:ea typeface="Lato Black" panose="020F0502020204030203" pitchFamily="34" charset="0"/>
                <a:cs typeface="Lato Black" panose="020F0502020204030203" pitchFamily="34" charset="0"/>
              </a:rPr>
              <a:t>Data</a:t>
            </a:r>
          </a:p>
        </p:txBody>
      </p:sp>
      <p:grpSp>
        <p:nvGrpSpPr>
          <p:cNvPr id="31" name="Group 30">
            <a:extLst>
              <a:ext uri="{FF2B5EF4-FFF2-40B4-BE49-F238E27FC236}">
                <a16:creationId xmlns:a16="http://schemas.microsoft.com/office/drawing/2014/main" id="{5B3BAC2C-2D66-4516-AE5E-3CCFDD4F63B2}"/>
              </a:ext>
            </a:extLst>
          </p:cNvPr>
          <p:cNvGrpSpPr/>
          <p:nvPr/>
        </p:nvGrpSpPr>
        <p:grpSpPr>
          <a:xfrm>
            <a:off x="3681927" y="3370035"/>
            <a:ext cx="2595075" cy="2308324"/>
            <a:chOff x="7932216" y="2040948"/>
            <a:chExt cx="2414072" cy="2308324"/>
          </a:xfrm>
        </p:grpSpPr>
        <p:sp>
          <p:nvSpPr>
            <p:cNvPr id="38" name="Text Placeholder 5">
              <a:extLst>
                <a:ext uri="{FF2B5EF4-FFF2-40B4-BE49-F238E27FC236}">
                  <a16:creationId xmlns:a16="http://schemas.microsoft.com/office/drawing/2014/main" id="{22B513A3-F10B-4910-A582-7D63A529FC28}"/>
                </a:ext>
              </a:extLst>
            </p:cNvPr>
            <p:cNvSpPr txBox="1">
              <a:spLocks/>
            </p:cNvSpPr>
            <p:nvPr/>
          </p:nvSpPr>
          <p:spPr>
            <a:xfrm>
              <a:off x="7945664" y="2303367"/>
              <a:ext cx="2308528" cy="338554"/>
            </a:xfrm>
            <a:prstGeom prst="rect">
              <a:avLst/>
            </a:prstGeom>
          </p:spPr>
          <p:txBody>
            <a:bodyPr vert="horz" lIns="91440" tIns="45720" rIns="91440" bIns="45720" rtlCol="0">
              <a:noAutofit/>
            </a:bodyPr>
            <a:lstStyle>
              <a:lvl1pPr marL="0" indent="0" algn="ctr" defTabSz="914400" rtl="0" eaLnBrk="1" latinLnBrk="0" hangingPunct="1">
                <a:lnSpc>
                  <a:spcPct val="86000"/>
                </a:lnSpc>
                <a:spcBef>
                  <a:spcPts val="0"/>
                </a:spcBef>
                <a:buFont typeface="Arial" panose="020B0604020202020204" pitchFamily="34" charset="0"/>
                <a:buNone/>
                <a:defRPr sz="1600" kern="120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10000"/>
                </a:lnSpc>
              </a:pPr>
              <a:endParaRPr lang="id-ID" sz="1400" dirty="0">
                <a:solidFill>
                  <a:schemeClr val="bg1">
                    <a:lumMod val="65000"/>
                  </a:schemeClr>
                </a:solidFill>
              </a:endParaRPr>
            </a:p>
          </p:txBody>
        </p:sp>
        <p:sp>
          <p:nvSpPr>
            <p:cNvPr id="39" name="TextBox 38">
              <a:extLst>
                <a:ext uri="{FF2B5EF4-FFF2-40B4-BE49-F238E27FC236}">
                  <a16:creationId xmlns:a16="http://schemas.microsoft.com/office/drawing/2014/main" id="{F2D0EF1E-79A8-412B-9BF0-36C26FD46604}"/>
                </a:ext>
              </a:extLst>
            </p:cNvPr>
            <p:cNvSpPr txBox="1"/>
            <p:nvPr/>
          </p:nvSpPr>
          <p:spPr>
            <a:xfrm>
              <a:off x="7932216" y="2040948"/>
              <a:ext cx="2414072" cy="2308324"/>
            </a:xfrm>
            <a:prstGeom prst="rect">
              <a:avLst/>
            </a:prstGeom>
            <a:noFill/>
          </p:spPr>
          <p:txBody>
            <a:bodyPr wrap="square" rtlCol="0">
              <a:spAutoFit/>
            </a:bodyPr>
            <a:lstStyle/>
            <a:p>
              <a:pPr marL="285750" indent="-285750">
                <a:buFont typeface="Arial" panose="020B0604020202020204" pitchFamily="34" charset="0"/>
                <a:buChar char="•"/>
              </a:pPr>
              <a:r>
                <a:rPr lang="en-US" sz="1600" dirty="0"/>
                <a:t>Revenue Generated</a:t>
              </a:r>
            </a:p>
            <a:p>
              <a:pPr marL="285750" indent="-285750">
                <a:buFont typeface="Arial" panose="020B0604020202020204" pitchFamily="34" charset="0"/>
                <a:buChar char="•"/>
              </a:pPr>
              <a:r>
                <a:rPr lang="en-US" sz="1600" dirty="0"/>
                <a:t>Monthly Consumption</a:t>
              </a:r>
            </a:p>
            <a:p>
              <a:pPr marL="285750" indent="-285750">
                <a:buFont typeface="Arial" panose="020B0604020202020204" pitchFamily="34" charset="0"/>
                <a:buChar char="•"/>
              </a:pPr>
              <a:r>
                <a:rPr lang="en-US" sz="1600" dirty="0"/>
                <a:t>Different Service Usage</a:t>
              </a:r>
            </a:p>
            <a:p>
              <a:pPr marL="285750" indent="-285750">
                <a:buFont typeface="Arial" panose="020B0604020202020204" pitchFamily="34" charset="0"/>
                <a:buChar char="•"/>
              </a:pPr>
              <a:r>
                <a:rPr lang="en-US" sz="1600" dirty="0"/>
                <a:t>Number of Handsets</a:t>
              </a:r>
            </a:p>
            <a:p>
              <a:pPr marL="285750" indent="-285750">
                <a:buFont typeface="Arial" panose="020B0604020202020204" pitchFamily="34" charset="0"/>
                <a:buChar char="•"/>
              </a:pPr>
              <a:r>
                <a:rPr lang="en-US" sz="1600" dirty="0"/>
                <a:t>Tenure</a:t>
              </a:r>
            </a:p>
            <a:p>
              <a:pPr marL="285750" indent="-285750">
                <a:buFont typeface="Arial" panose="020B0604020202020204" pitchFamily="34" charset="0"/>
                <a:buChar char="•"/>
              </a:pPr>
              <a:r>
                <a:rPr lang="en-US" sz="1600" dirty="0"/>
                <a:t>Changes in Revenue</a:t>
              </a:r>
            </a:p>
            <a:p>
              <a:pPr marL="285750" indent="-285750">
                <a:buFont typeface="Arial" panose="020B0604020202020204" pitchFamily="34" charset="0"/>
                <a:buChar char="•"/>
              </a:pPr>
              <a:r>
                <a:rPr lang="en-US" sz="1600" dirty="0"/>
                <a:t>Changes in Consumption</a:t>
              </a:r>
            </a:p>
            <a:p>
              <a:pPr marL="285750" indent="-285750">
                <a:buFont typeface="Arial" panose="020B0604020202020204" pitchFamily="34" charset="0"/>
                <a:buChar char="•"/>
              </a:pPr>
              <a:r>
                <a:rPr lang="en-US" sz="1600" dirty="0"/>
                <a:t>…</a:t>
              </a:r>
              <a:endParaRPr lang="id-ID" sz="1600" dirty="0"/>
            </a:p>
          </p:txBody>
        </p:sp>
      </p:grpSp>
      <p:sp>
        <p:nvSpPr>
          <p:cNvPr id="68" name="Rectangle 67">
            <a:extLst>
              <a:ext uri="{FF2B5EF4-FFF2-40B4-BE49-F238E27FC236}">
                <a16:creationId xmlns:a16="http://schemas.microsoft.com/office/drawing/2014/main" id="{A4D9FD7E-B17E-4819-9632-735D8D8AA474}"/>
              </a:ext>
            </a:extLst>
          </p:cNvPr>
          <p:cNvSpPr/>
          <p:nvPr/>
        </p:nvSpPr>
        <p:spPr>
          <a:xfrm>
            <a:off x="9160874" y="0"/>
            <a:ext cx="2747260" cy="6858000"/>
          </a:xfrm>
          <a:prstGeom prst="rect">
            <a:avLst/>
          </a:prstGeom>
          <a:gradFill>
            <a:gsLst>
              <a:gs pos="0">
                <a:schemeClr val="accent1"/>
              </a:gs>
              <a:gs pos="100000">
                <a:schemeClr val="accent3">
                  <a:alpha val="59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9AC269CE-1185-4BAB-AC8D-F2D364285E3F}"/>
              </a:ext>
            </a:extLst>
          </p:cNvPr>
          <p:cNvSpPr txBox="1"/>
          <p:nvPr/>
        </p:nvSpPr>
        <p:spPr>
          <a:xfrm>
            <a:off x="9084139" y="2086945"/>
            <a:ext cx="2905531" cy="1129027"/>
          </a:xfrm>
          <a:prstGeom prst="rect">
            <a:avLst/>
          </a:prstGeom>
          <a:noFill/>
        </p:spPr>
        <p:txBody>
          <a:bodyPr wrap="square" rtlCol="0">
            <a:spAutoFit/>
          </a:bodyPr>
          <a:lstStyle/>
          <a:p>
            <a:pPr algn="ctr">
              <a:lnSpc>
                <a:spcPct val="80000"/>
              </a:lnSpc>
            </a:pPr>
            <a:r>
              <a:rPr lang="en-US" sz="2800" dirty="0">
                <a:solidFill>
                  <a:schemeClr val="bg1"/>
                </a:solidFill>
                <a:latin typeface="Montserrat" panose="00000500000000000000" pitchFamily="50" charset="0"/>
                <a:ea typeface="Lato Black" panose="020F0502020204030203" pitchFamily="34" charset="0"/>
                <a:cs typeface="Lato Black" panose="020F0502020204030203" pitchFamily="34" charset="0"/>
              </a:rPr>
              <a:t>Input Data</a:t>
            </a:r>
          </a:p>
          <a:p>
            <a:pPr algn="ctr">
              <a:lnSpc>
                <a:spcPct val="80000"/>
              </a:lnSpc>
            </a:pPr>
            <a:r>
              <a:rPr lang="en-US" sz="2800" dirty="0">
                <a:solidFill>
                  <a:schemeClr val="bg1"/>
                </a:solidFill>
                <a:latin typeface="Montserrat" panose="00000500000000000000" pitchFamily="50" charset="0"/>
                <a:ea typeface="Lato Black" panose="020F0502020204030203" pitchFamily="34" charset="0"/>
                <a:cs typeface="Lato Black" panose="020F0502020204030203" pitchFamily="34" charset="0"/>
              </a:rPr>
              <a:t>Review &amp;</a:t>
            </a:r>
          </a:p>
          <a:p>
            <a:pPr algn="ctr">
              <a:lnSpc>
                <a:spcPct val="80000"/>
              </a:lnSpc>
            </a:pPr>
            <a:r>
              <a:rPr lang="en-US" sz="2800" dirty="0">
                <a:solidFill>
                  <a:schemeClr val="bg1"/>
                </a:solidFill>
                <a:latin typeface="Montserrat" panose="00000500000000000000" pitchFamily="50" charset="0"/>
                <a:ea typeface="Lato Black" panose="020F0502020204030203" pitchFamily="34" charset="0"/>
                <a:cs typeface="Lato Black" panose="020F0502020204030203" pitchFamily="34" charset="0"/>
              </a:rPr>
              <a:t>Categorization</a:t>
            </a:r>
          </a:p>
        </p:txBody>
      </p:sp>
      <p:cxnSp>
        <p:nvCxnSpPr>
          <p:cNvPr id="70" name="Straight Connector 69">
            <a:extLst>
              <a:ext uri="{FF2B5EF4-FFF2-40B4-BE49-F238E27FC236}">
                <a16:creationId xmlns:a16="http://schemas.microsoft.com/office/drawing/2014/main" id="{9B55F605-4BA4-47FD-AFD9-C5E22124DBFE}"/>
              </a:ext>
            </a:extLst>
          </p:cNvPr>
          <p:cNvCxnSpPr/>
          <p:nvPr/>
        </p:nvCxnSpPr>
        <p:spPr>
          <a:xfrm>
            <a:off x="9478346" y="3313880"/>
            <a:ext cx="219456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0F658EAC-2CAE-4D53-B6B2-827D4346BBE6}"/>
              </a:ext>
            </a:extLst>
          </p:cNvPr>
          <p:cNvCxnSpPr/>
          <p:nvPr/>
        </p:nvCxnSpPr>
        <p:spPr>
          <a:xfrm>
            <a:off x="3785772" y="3158758"/>
            <a:ext cx="219456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8A68AE54-D0CA-45A4-9297-EA34F0A47F9D}"/>
              </a:ext>
            </a:extLst>
          </p:cNvPr>
          <p:cNvCxnSpPr/>
          <p:nvPr/>
        </p:nvCxnSpPr>
        <p:spPr>
          <a:xfrm>
            <a:off x="1023983" y="3158758"/>
            <a:ext cx="219456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7D6DA973-EAED-93A8-3396-C1E9800C1097}"/>
              </a:ext>
            </a:extLst>
          </p:cNvPr>
          <p:cNvSpPr txBox="1"/>
          <p:nvPr/>
        </p:nvSpPr>
        <p:spPr>
          <a:xfrm>
            <a:off x="6277003" y="2435284"/>
            <a:ext cx="2905531" cy="685444"/>
          </a:xfrm>
          <a:prstGeom prst="rect">
            <a:avLst/>
          </a:prstGeom>
          <a:noFill/>
        </p:spPr>
        <p:txBody>
          <a:bodyPr wrap="square" rtlCol="0">
            <a:spAutoFit/>
          </a:bodyPr>
          <a:lstStyle/>
          <a:p>
            <a:pPr>
              <a:lnSpc>
                <a:spcPct val="80000"/>
              </a:lnSpc>
            </a:pPr>
            <a:r>
              <a:rPr lang="en-US" sz="2400" dirty="0">
                <a:solidFill>
                  <a:schemeClr val="accent1"/>
                </a:solidFill>
                <a:latin typeface="Montserrat" panose="00000500000000000000" pitchFamily="50" charset="0"/>
                <a:ea typeface="Lato Black" panose="020F0502020204030203" pitchFamily="34" charset="0"/>
                <a:cs typeface="Lato Black" panose="020F0502020204030203" pitchFamily="34" charset="0"/>
              </a:rPr>
              <a:t>Customer Experience</a:t>
            </a:r>
          </a:p>
        </p:txBody>
      </p:sp>
      <p:grpSp>
        <p:nvGrpSpPr>
          <p:cNvPr id="65" name="Group 64">
            <a:extLst>
              <a:ext uri="{FF2B5EF4-FFF2-40B4-BE49-F238E27FC236}">
                <a16:creationId xmlns:a16="http://schemas.microsoft.com/office/drawing/2014/main" id="{5457D922-53CF-10EF-8E93-A6D8F5A00F36}"/>
              </a:ext>
            </a:extLst>
          </p:cNvPr>
          <p:cNvGrpSpPr/>
          <p:nvPr/>
        </p:nvGrpSpPr>
        <p:grpSpPr>
          <a:xfrm>
            <a:off x="6299943" y="3367311"/>
            <a:ext cx="2476664" cy="1323439"/>
            <a:chOff x="7932216" y="2040948"/>
            <a:chExt cx="2321976" cy="1323439"/>
          </a:xfrm>
        </p:grpSpPr>
        <p:sp>
          <p:nvSpPr>
            <p:cNvPr id="66" name="Text Placeholder 5">
              <a:extLst>
                <a:ext uri="{FF2B5EF4-FFF2-40B4-BE49-F238E27FC236}">
                  <a16:creationId xmlns:a16="http://schemas.microsoft.com/office/drawing/2014/main" id="{5BA1A604-319D-2903-53EF-99A17A0D0D41}"/>
                </a:ext>
              </a:extLst>
            </p:cNvPr>
            <p:cNvSpPr txBox="1">
              <a:spLocks/>
            </p:cNvSpPr>
            <p:nvPr/>
          </p:nvSpPr>
          <p:spPr>
            <a:xfrm>
              <a:off x="7945664" y="2303367"/>
              <a:ext cx="2308528" cy="338554"/>
            </a:xfrm>
            <a:prstGeom prst="rect">
              <a:avLst/>
            </a:prstGeom>
          </p:spPr>
          <p:txBody>
            <a:bodyPr vert="horz" lIns="91440" tIns="45720" rIns="91440" bIns="45720" rtlCol="0">
              <a:noAutofit/>
            </a:bodyPr>
            <a:lstStyle>
              <a:lvl1pPr marL="0" indent="0" algn="ctr" defTabSz="914400" rtl="0" eaLnBrk="1" latinLnBrk="0" hangingPunct="1">
                <a:lnSpc>
                  <a:spcPct val="86000"/>
                </a:lnSpc>
                <a:spcBef>
                  <a:spcPts val="0"/>
                </a:spcBef>
                <a:buFont typeface="Arial" panose="020B0604020202020204" pitchFamily="34" charset="0"/>
                <a:buNone/>
                <a:defRPr sz="1600" kern="120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10000"/>
                </a:lnSpc>
              </a:pPr>
              <a:endParaRPr lang="id-ID" sz="1400" dirty="0">
                <a:solidFill>
                  <a:schemeClr val="bg1">
                    <a:lumMod val="65000"/>
                  </a:schemeClr>
                </a:solidFill>
              </a:endParaRPr>
            </a:p>
          </p:txBody>
        </p:sp>
        <p:sp>
          <p:nvSpPr>
            <p:cNvPr id="69" name="TextBox 68">
              <a:extLst>
                <a:ext uri="{FF2B5EF4-FFF2-40B4-BE49-F238E27FC236}">
                  <a16:creationId xmlns:a16="http://schemas.microsoft.com/office/drawing/2014/main" id="{467A127E-0CC4-12B9-48EE-01C1B32414A0}"/>
                </a:ext>
              </a:extLst>
            </p:cNvPr>
            <p:cNvSpPr txBox="1"/>
            <p:nvPr/>
          </p:nvSpPr>
          <p:spPr>
            <a:xfrm>
              <a:off x="7932216" y="2040948"/>
              <a:ext cx="1890176" cy="1323439"/>
            </a:xfrm>
            <a:prstGeom prst="rect">
              <a:avLst/>
            </a:prstGeom>
            <a:noFill/>
          </p:spPr>
          <p:txBody>
            <a:bodyPr wrap="square" rtlCol="0">
              <a:spAutoFit/>
            </a:bodyPr>
            <a:lstStyle/>
            <a:p>
              <a:pPr marL="285750" indent="-285750">
                <a:buFont typeface="Arial" panose="020B0604020202020204" pitchFamily="34" charset="0"/>
                <a:buChar char="•"/>
              </a:pPr>
              <a:r>
                <a:rPr lang="en-US" sz="1600" dirty="0"/>
                <a:t>Dropped Calls</a:t>
              </a:r>
            </a:p>
            <a:p>
              <a:pPr marL="285750" indent="-285750">
                <a:buFont typeface="Arial" panose="020B0604020202020204" pitchFamily="34" charset="0"/>
                <a:buChar char="•"/>
              </a:pPr>
              <a:r>
                <a:rPr lang="en-US" sz="1600" dirty="0"/>
                <a:t>Blocked Calls</a:t>
              </a:r>
            </a:p>
            <a:p>
              <a:pPr marL="285750" indent="-285750">
                <a:buFont typeface="Arial" panose="020B0604020202020204" pitchFamily="34" charset="0"/>
                <a:buChar char="•"/>
              </a:pPr>
              <a:r>
                <a:rPr lang="en-US" sz="1600" dirty="0"/>
                <a:t>Referrals</a:t>
              </a:r>
            </a:p>
            <a:p>
              <a:pPr marL="285750" indent="-285750">
                <a:buFont typeface="Arial" panose="020B0604020202020204" pitchFamily="34" charset="0"/>
                <a:buChar char="•"/>
              </a:pPr>
              <a:r>
                <a:rPr lang="en-US" sz="1600" dirty="0"/>
                <a:t>Retention Offers</a:t>
              </a:r>
            </a:p>
            <a:p>
              <a:pPr marL="285750" indent="-285750">
                <a:buFont typeface="Arial" panose="020B0604020202020204" pitchFamily="34" charset="0"/>
                <a:buChar char="•"/>
              </a:pPr>
              <a:r>
                <a:rPr lang="en-US" sz="1600" dirty="0"/>
                <a:t>Assisted Calls</a:t>
              </a:r>
              <a:endParaRPr lang="id-ID" sz="1600" dirty="0"/>
            </a:p>
          </p:txBody>
        </p:sp>
      </p:grpSp>
      <p:cxnSp>
        <p:nvCxnSpPr>
          <p:cNvPr id="80" name="Straight Connector 79">
            <a:extLst>
              <a:ext uri="{FF2B5EF4-FFF2-40B4-BE49-F238E27FC236}">
                <a16:creationId xmlns:a16="http://schemas.microsoft.com/office/drawing/2014/main" id="{64C491CD-6C4B-1D9A-F640-67E8FCBE3233}"/>
              </a:ext>
            </a:extLst>
          </p:cNvPr>
          <p:cNvCxnSpPr/>
          <p:nvPr/>
        </p:nvCxnSpPr>
        <p:spPr>
          <a:xfrm>
            <a:off x="6403787" y="3156034"/>
            <a:ext cx="219456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9B8C54B-8C8F-B510-E024-1AB79B56A8C7}"/>
              </a:ext>
            </a:extLst>
          </p:cNvPr>
          <p:cNvCxnSpPr/>
          <p:nvPr/>
        </p:nvCxnSpPr>
        <p:spPr>
          <a:xfrm>
            <a:off x="9483789" y="1841589"/>
            <a:ext cx="219456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956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6A3BC3C8-7FB9-4892-B233-57F9709F9334}"/>
              </a:ext>
            </a:extLst>
          </p:cNvPr>
          <p:cNvPicPr>
            <a:picLocks noGrp="1" noChangeAspect="1"/>
          </p:cNvPicPr>
          <p:nvPr>
            <p:ph type="pic" sz="quarter" idx="14"/>
          </p:nvPr>
        </p:nvPicPr>
        <p:blipFill>
          <a:blip r:embed="rId3"/>
          <a:srcRect t="6878" b="6878"/>
          <a:stretch>
            <a:fillRect/>
          </a:stretch>
        </p:blipFill>
        <p:spPr>
          <a:prstGeom prst="rect">
            <a:avLst/>
          </a:prstGeom>
        </p:spPr>
      </p:pic>
      <p:sp>
        <p:nvSpPr>
          <p:cNvPr id="5" name="Rectangle 4">
            <a:extLst>
              <a:ext uri="{FF2B5EF4-FFF2-40B4-BE49-F238E27FC236}">
                <a16:creationId xmlns:a16="http://schemas.microsoft.com/office/drawing/2014/main" id="{26A09DE9-BAFC-414A-ABF1-9E70A2AFA88F}"/>
              </a:ext>
            </a:extLst>
          </p:cNvPr>
          <p:cNvSpPr/>
          <p:nvPr/>
        </p:nvSpPr>
        <p:spPr>
          <a:xfrm>
            <a:off x="0" y="0"/>
            <a:ext cx="12192000" cy="6858000"/>
          </a:xfrm>
          <a:prstGeom prst="rect">
            <a:avLst/>
          </a:prstGeom>
          <a:gradFill>
            <a:gsLst>
              <a:gs pos="0">
                <a:schemeClr val="accent1"/>
              </a:gs>
              <a:gs pos="100000">
                <a:schemeClr val="accent3">
                  <a:alpha val="59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CEAE6B58-A82A-447E-BAB6-503E899D9DCB}"/>
              </a:ext>
            </a:extLst>
          </p:cNvPr>
          <p:cNvSpPr txBox="1"/>
          <p:nvPr/>
        </p:nvSpPr>
        <p:spPr>
          <a:xfrm>
            <a:off x="740906" y="2790421"/>
            <a:ext cx="5553213" cy="584775"/>
          </a:xfrm>
          <a:prstGeom prst="rect">
            <a:avLst/>
          </a:prstGeom>
          <a:noFill/>
        </p:spPr>
        <p:txBody>
          <a:bodyPr wrap="square" rtlCol="0">
            <a:spAutoFit/>
          </a:bodyPr>
          <a:lstStyle/>
          <a:p>
            <a:pPr>
              <a:lnSpc>
                <a:spcPct val="80000"/>
              </a:lnSpc>
            </a:pPr>
            <a:r>
              <a:rPr lang="en-US" sz="4000" dirty="0">
                <a:solidFill>
                  <a:schemeClr val="bg1"/>
                </a:solidFill>
                <a:latin typeface="Montserrat" panose="00000500000000000000" pitchFamily="50" charset="0"/>
                <a:ea typeface="Lato Black" panose="020F0502020204030203" pitchFamily="34" charset="0"/>
                <a:cs typeface="Lato Black" panose="020F0502020204030203" pitchFamily="34" charset="0"/>
              </a:rPr>
              <a:t>Data Exploration</a:t>
            </a:r>
          </a:p>
        </p:txBody>
      </p:sp>
      <p:sp>
        <p:nvSpPr>
          <p:cNvPr id="8" name="Freeform 190">
            <a:extLst>
              <a:ext uri="{FF2B5EF4-FFF2-40B4-BE49-F238E27FC236}">
                <a16:creationId xmlns:a16="http://schemas.microsoft.com/office/drawing/2014/main" id="{5E6B917B-2AA2-4D29-86DB-D6230134AE1E}"/>
              </a:ext>
            </a:extLst>
          </p:cNvPr>
          <p:cNvSpPr>
            <a:spLocks noEditPoints="1"/>
          </p:cNvSpPr>
          <p:nvPr/>
        </p:nvSpPr>
        <p:spPr bwMode="auto">
          <a:xfrm>
            <a:off x="871280" y="1950720"/>
            <a:ext cx="733691" cy="656702"/>
          </a:xfrm>
          <a:custGeom>
            <a:avLst/>
            <a:gdLst>
              <a:gd name="T0" fmla="*/ 15 w 348"/>
              <a:gd name="T1" fmla="*/ 26 h 289"/>
              <a:gd name="T2" fmla="*/ 25 w 348"/>
              <a:gd name="T3" fmla="*/ 14 h 289"/>
              <a:gd name="T4" fmla="*/ 324 w 348"/>
              <a:gd name="T5" fmla="*/ 14 h 289"/>
              <a:gd name="T6" fmla="*/ 333 w 348"/>
              <a:gd name="T7" fmla="*/ 26 h 289"/>
              <a:gd name="T8" fmla="*/ 331 w 348"/>
              <a:gd name="T9" fmla="*/ 229 h 289"/>
              <a:gd name="T10" fmla="*/ 316 w 348"/>
              <a:gd name="T11" fmla="*/ 235 h 289"/>
              <a:gd name="T12" fmla="*/ 20 w 348"/>
              <a:gd name="T13" fmla="*/ 233 h 289"/>
              <a:gd name="T14" fmla="*/ 15 w 348"/>
              <a:gd name="T15" fmla="*/ 211 h 289"/>
              <a:gd name="T16" fmla="*/ 190 w 348"/>
              <a:gd name="T17" fmla="*/ 276 h 289"/>
              <a:gd name="T18" fmla="*/ 190 w 348"/>
              <a:gd name="T19" fmla="*/ 250 h 289"/>
              <a:gd name="T20" fmla="*/ 32 w 348"/>
              <a:gd name="T21" fmla="*/ 0 h 289"/>
              <a:gd name="T22" fmla="*/ 2 w 348"/>
              <a:gd name="T23" fmla="*/ 16 h 289"/>
              <a:gd name="T24" fmla="*/ 2 w 348"/>
              <a:gd name="T25" fmla="*/ 233 h 289"/>
              <a:gd name="T26" fmla="*/ 32 w 348"/>
              <a:gd name="T27" fmla="*/ 250 h 289"/>
              <a:gd name="T28" fmla="*/ 119 w 348"/>
              <a:gd name="T29" fmla="*/ 276 h 289"/>
              <a:gd name="T30" fmla="*/ 114 w 348"/>
              <a:gd name="T31" fmla="*/ 287 h 289"/>
              <a:gd name="T32" fmla="*/ 235 w 348"/>
              <a:gd name="T33" fmla="*/ 287 h 289"/>
              <a:gd name="T34" fmla="*/ 230 w 348"/>
              <a:gd name="T35" fmla="*/ 276 h 289"/>
              <a:gd name="T36" fmla="*/ 316 w 348"/>
              <a:gd name="T37" fmla="*/ 250 h 289"/>
              <a:gd name="T38" fmla="*/ 346 w 348"/>
              <a:gd name="T39" fmla="*/ 233 h 289"/>
              <a:gd name="T40" fmla="*/ 346 w 348"/>
              <a:gd name="T41" fmla="*/ 16 h 289"/>
              <a:gd name="T42" fmla="*/ 316 w 348"/>
              <a:gd name="T43" fmla="*/ 0 h 289"/>
              <a:gd name="T44" fmla="*/ 170 w 348"/>
              <a:gd name="T45" fmla="*/ 67 h 289"/>
              <a:gd name="T46" fmla="*/ 168 w 348"/>
              <a:gd name="T47" fmla="*/ 65 h 289"/>
              <a:gd name="T48" fmla="*/ 131 w 348"/>
              <a:gd name="T49" fmla="*/ 59 h 289"/>
              <a:gd name="T50" fmla="*/ 131 w 348"/>
              <a:gd name="T51" fmla="*/ 71 h 289"/>
              <a:gd name="T52" fmla="*/ 138 w 348"/>
              <a:gd name="T53" fmla="*/ 80 h 289"/>
              <a:gd name="T54" fmla="*/ 126 w 348"/>
              <a:gd name="T55" fmla="*/ 104 h 289"/>
              <a:gd name="T56" fmla="*/ 143 w 348"/>
              <a:gd name="T57" fmla="*/ 135 h 289"/>
              <a:gd name="T58" fmla="*/ 153 w 348"/>
              <a:gd name="T59" fmla="*/ 125 h 289"/>
              <a:gd name="T60" fmla="*/ 143 w 348"/>
              <a:gd name="T61" fmla="*/ 104 h 289"/>
              <a:gd name="T62" fmla="*/ 151 w 348"/>
              <a:gd name="T63" fmla="*/ 88 h 289"/>
              <a:gd name="T64" fmla="*/ 151 w 348"/>
              <a:gd name="T65" fmla="*/ 100 h 289"/>
              <a:gd name="T66" fmla="*/ 163 w 348"/>
              <a:gd name="T67" fmla="*/ 106 h 289"/>
              <a:gd name="T68" fmla="*/ 175 w 348"/>
              <a:gd name="T69" fmla="*/ 73 h 289"/>
              <a:gd name="T70" fmla="*/ 217 w 348"/>
              <a:gd name="T71" fmla="*/ 139 h 289"/>
              <a:gd name="T72" fmla="*/ 217 w 348"/>
              <a:gd name="T73" fmla="*/ 123 h 289"/>
              <a:gd name="T74" fmla="*/ 220 w 348"/>
              <a:gd name="T75" fmla="*/ 94 h 289"/>
              <a:gd name="T76" fmla="*/ 193 w 348"/>
              <a:gd name="T77" fmla="*/ 69 h 289"/>
              <a:gd name="T78" fmla="*/ 203 w 348"/>
              <a:gd name="T79" fmla="*/ 92 h 289"/>
              <a:gd name="T80" fmla="*/ 205 w 348"/>
              <a:gd name="T81" fmla="*/ 110 h 289"/>
              <a:gd name="T82" fmla="*/ 195 w 348"/>
              <a:gd name="T83" fmla="*/ 125 h 289"/>
              <a:gd name="T84" fmla="*/ 198 w 348"/>
              <a:gd name="T85" fmla="*/ 106 h 289"/>
              <a:gd name="T86" fmla="*/ 185 w 348"/>
              <a:gd name="T87" fmla="*/ 106 h 289"/>
              <a:gd name="T88" fmla="*/ 175 w 348"/>
              <a:gd name="T89" fmla="*/ 135 h 289"/>
              <a:gd name="T90" fmla="*/ 178 w 348"/>
              <a:gd name="T91" fmla="*/ 143 h 289"/>
              <a:gd name="T92" fmla="*/ 180 w 348"/>
              <a:gd name="T93" fmla="*/ 143 h 289"/>
              <a:gd name="T94" fmla="*/ 215 w 348"/>
              <a:gd name="T95" fmla="*/ 151 h 289"/>
              <a:gd name="T96" fmla="*/ 222 w 348"/>
              <a:gd name="T97" fmla="*/ 141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8" h="289">
                <a:moveTo>
                  <a:pt x="333" y="196"/>
                </a:moveTo>
                <a:lnTo>
                  <a:pt x="15" y="196"/>
                </a:lnTo>
                <a:lnTo>
                  <a:pt x="15" y="26"/>
                </a:lnTo>
                <a:lnTo>
                  <a:pt x="17" y="20"/>
                </a:lnTo>
                <a:lnTo>
                  <a:pt x="20" y="16"/>
                </a:lnTo>
                <a:lnTo>
                  <a:pt x="25" y="14"/>
                </a:lnTo>
                <a:lnTo>
                  <a:pt x="32" y="12"/>
                </a:lnTo>
                <a:lnTo>
                  <a:pt x="316" y="12"/>
                </a:lnTo>
                <a:lnTo>
                  <a:pt x="324" y="14"/>
                </a:lnTo>
                <a:lnTo>
                  <a:pt x="329" y="16"/>
                </a:lnTo>
                <a:lnTo>
                  <a:pt x="331" y="20"/>
                </a:lnTo>
                <a:lnTo>
                  <a:pt x="333" y="26"/>
                </a:lnTo>
                <a:lnTo>
                  <a:pt x="333" y="196"/>
                </a:lnTo>
                <a:close/>
                <a:moveTo>
                  <a:pt x="333" y="223"/>
                </a:moveTo>
                <a:lnTo>
                  <a:pt x="331" y="229"/>
                </a:lnTo>
                <a:lnTo>
                  <a:pt x="329" y="233"/>
                </a:lnTo>
                <a:lnTo>
                  <a:pt x="324" y="235"/>
                </a:lnTo>
                <a:lnTo>
                  <a:pt x="316" y="235"/>
                </a:lnTo>
                <a:lnTo>
                  <a:pt x="32" y="235"/>
                </a:lnTo>
                <a:lnTo>
                  <a:pt x="25" y="235"/>
                </a:lnTo>
                <a:lnTo>
                  <a:pt x="20" y="233"/>
                </a:lnTo>
                <a:lnTo>
                  <a:pt x="17" y="229"/>
                </a:lnTo>
                <a:lnTo>
                  <a:pt x="15" y="223"/>
                </a:lnTo>
                <a:lnTo>
                  <a:pt x="15" y="211"/>
                </a:lnTo>
                <a:lnTo>
                  <a:pt x="333" y="211"/>
                </a:lnTo>
                <a:lnTo>
                  <a:pt x="333" y="223"/>
                </a:lnTo>
                <a:close/>
                <a:moveTo>
                  <a:pt x="190" y="276"/>
                </a:moveTo>
                <a:lnTo>
                  <a:pt x="158" y="276"/>
                </a:lnTo>
                <a:lnTo>
                  <a:pt x="158" y="250"/>
                </a:lnTo>
                <a:lnTo>
                  <a:pt x="190" y="250"/>
                </a:lnTo>
                <a:lnTo>
                  <a:pt x="190" y="276"/>
                </a:lnTo>
                <a:close/>
                <a:moveTo>
                  <a:pt x="316" y="0"/>
                </a:moveTo>
                <a:lnTo>
                  <a:pt x="32" y="0"/>
                </a:lnTo>
                <a:lnTo>
                  <a:pt x="20" y="2"/>
                </a:lnTo>
                <a:lnTo>
                  <a:pt x="10" y="8"/>
                </a:lnTo>
                <a:lnTo>
                  <a:pt x="2" y="16"/>
                </a:lnTo>
                <a:lnTo>
                  <a:pt x="0" y="26"/>
                </a:lnTo>
                <a:lnTo>
                  <a:pt x="0" y="223"/>
                </a:lnTo>
                <a:lnTo>
                  <a:pt x="2" y="233"/>
                </a:lnTo>
                <a:lnTo>
                  <a:pt x="10" y="241"/>
                </a:lnTo>
                <a:lnTo>
                  <a:pt x="20" y="248"/>
                </a:lnTo>
                <a:lnTo>
                  <a:pt x="32" y="250"/>
                </a:lnTo>
                <a:lnTo>
                  <a:pt x="143" y="250"/>
                </a:lnTo>
                <a:lnTo>
                  <a:pt x="143" y="276"/>
                </a:lnTo>
                <a:lnTo>
                  <a:pt x="119" y="276"/>
                </a:lnTo>
                <a:lnTo>
                  <a:pt x="114" y="278"/>
                </a:lnTo>
                <a:lnTo>
                  <a:pt x="111" y="282"/>
                </a:lnTo>
                <a:lnTo>
                  <a:pt x="114" y="287"/>
                </a:lnTo>
                <a:lnTo>
                  <a:pt x="119" y="289"/>
                </a:lnTo>
                <a:lnTo>
                  <a:pt x="230" y="289"/>
                </a:lnTo>
                <a:lnTo>
                  <a:pt x="235" y="287"/>
                </a:lnTo>
                <a:lnTo>
                  <a:pt x="237" y="282"/>
                </a:lnTo>
                <a:lnTo>
                  <a:pt x="235" y="278"/>
                </a:lnTo>
                <a:lnTo>
                  <a:pt x="230" y="276"/>
                </a:lnTo>
                <a:lnTo>
                  <a:pt x="205" y="276"/>
                </a:lnTo>
                <a:lnTo>
                  <a:pt x="205" y="250"/>
                </a:lnTo>
                <a:lnTo>
                  <a:pt x="316" y="250"/>
                </a:lnTo>
                <a:lnTo>
                  <a:pt x="329" y="248"/>
                </a:lnTo>
                <a:lnTo>
                  <a:pt x="338" y="241"/>
                </a:lnTo>
                <a:lnTo>
                  <a:pt x="346" y="233"/>
                </a:lnTo>
                <a:lnTo>
                  <a:pt x="348" y="223"/>
                </a:lnTo>
                <a:lnTo>
                  <a:pt x="348" y="26"/>
                </a:lnTo>
                <a:lnTo>
                  <a:pt x="346" y="16"/>
                </a:lnTo>
                <a:lnTo>
                  <a:pt x="338" y="8"/>
                </a:lnTo>
                <a:lnTo>
                  <a:pt x="329" y="2"/>
                </a:lnTo>
                <a:lnTo>
                  <a:pt x="316" y="0"/>
                </a:lnTo>
                <a:close/>
                <a:moveTo>
                  <a:pt x="173" y="69"/>
                </a:moveTo>
                <a:lnTo>
                  <a:pt x="173" y="67"/>
                </a:lnTo>
                <a:lnTo>
                  <a:pt x="170" y="67"/>
                </a:lnTo>
                <a:lnTo>
                  <a:pt x="170" y="65"/>
                </a:lnTo>
                <a:lnTo>
                  <a:pt x="168" y="65"/>
                </a:lnTo>
                <a:lnTo>
                  <a:pt x="168" y="65"/>
                </a:lnTo>
                <a:lnTo>
                  <a:pt x="136" y="59"/>
                </a:lnTo>
                <a:lnTo>
                  <a:pt x="133" y="59"/>
                </a:lnTo>
                <a:lnTo>
                  <a:pt x="131" y="59"/>
                </a:lnTo>
                <a:lnTo>
                  <a:pt x="126" y="63"/>
                </a:lnTo>
                <a:lnTo>
                  <a:pt x="128" y="69"/>
                </a:lnTo>
                <a:lnTo>
                  <a:pt x="131" y="71"/>
                </a:lnTo>
                <a:lnTo>
                  <a:pt x="133" y="71"/>
                </a:lnTo>
                <a:lnTo>
                  <a:pt x="146" y="76"/>
                </a:lnTo>
                <a:lnTo>
                  <a:pt x="138" y="80"/>
                </a:lnTo>
                <a:lnTo>
                  <a:pt x="131" y="88"/>
                </a:lnTo>
                <a:lnTo>
                  <a:pt x="128" y="96"/>
                </a:lnTo>
                <a:lnTo>
                  <a:pt x="126" y="104"/>
                </a:lnTo>
                <a:lnTo>
                  <a:pt x="128" y="117"/>
                </a:lnTo>
                <a:lnTo>
                  <a:pt x="136" y="127"/>
                </a:lnTo>
                <a:lnTo>
                  <a:pt x="143" y="135"/>
                </a:lnTo>
                <a:lnTo>
                  <a:pt x="156" y="141"/>
                </a:lnTo>
                <a:lnTo>
                  <a:pt x="161" y="129"/>
                </a:lnTo>
                <a:lnTo>
                  <a:pt x="153" y="125"/>
                </a:lnTo>
                <a:lnTo>
                  <a:pt x="148" y="119"/>
                </a:lnTo>
                <a:lnTo>
                  <a:pt x="143" y="112"/>
                </a:lnTo>
                <a:lnTo>
                  <a:pt x="143" y="104"/>
                </a:lnTo>
                <a:lnTo>
                  <a:pt x="143" y="98"/>
                </a:lnTo>
                <a:lnTo>
                  <a:pt x="146" y="94"/>
                </a:lnTo>
                <a:lnTo>
                  <a:pt x="151" y="88"/>
                </a:lnTo>
                <a:lnTo>
                  <a:pt x="156" y="84"/>
                </a:lnTo>
                <a:lnTo>
                  <a:pt x="151" y="98"/>
                </a:lnTo>
                <a:lnTo>
                  <a:pt x="151" y="100"/>
                </a:lnTo>
                <a:lnTo>
                  <a:pt x="151" y="102"/>
                </a:lnTo>
                <a:lnTo>
                  <a:pt x="156" y="106"/>
                </a:lnTo>
                <a:lnTo>
                  <a:pt x="163" y="106"/>
                </a:lnTo>
                <a:lnTo>
                  <a:pt x="166" y="104"/>
                </a:lnTo>
                <a:lnTo>
                  <a:pt x="166" y="102"/>
                </a:lnTo>
                <a:lnTo>
                  <a:pt x="175" y="73"/>
                </a:lnTo>
                <a:lnTo>
                  <a:pt x="175" y="71"/>
                </a:lnTo>
                <a:lnTo>
                  <a:pt x="173" y="69"/>
                </a:lnTo>
                <a:close/>
                <a:moveTo>
                  <a:pt x="217" y="139"/>
                </a:moveTo>
                <a:lnTo>
                  <a:pt x="205" y="135"/>
                </a:lnTo>
                <a:lnTo>
                  <a:pt x="212" y="129"/>
                </a:lnTo>
                <a:lnTo>
                  <a:pt x="217" y="123"/>
                </a:lnTo>
                <a:lnTo>
                  <a:pt x="220" y="114"/>
                </a:lnTo>
                <a:lnTo>
                  <a:pt x="222" y="104"/>
                </a:lnTo>
                <a:lnTo>
                  <a:pt x="220" y="94"/>
                </a:lnTo>
                <a:lnTo>
                  <a:pt x="215" y="84"/>
                </a:lnTo>
                <a:lnTo>
                  <a:pt x="205" y="76"/>
                </a:lnTo>
                <a:lnTo>
                  <a:pt x="193" y="69"/>
                </a:lnTo>
                <a:lnTo>
                  <a:pt x="188" y="82"/>
                </a:lnTo>
                <a:lnTo>
                  <a:pt x="195" y="86"/>
                </a:lnTo>
                <a:lnTo>
                  <a:pt x="203" y="92"/>
                </a:lnTo>
                <a:lnTo>
                  <a:pt x="205" y="98"/>
                </a:lnTo>
                <a:lnTo>
                  <a:pt x="205" y="104"/>
                </a:lnTo>
                <a:lnTo>
                  <a:pt x="205" y="110"/>
                </a:lnTo>
                <a:lnTo>
                  <a:pt x="203" y="117"/>
                </a:lnTo>
                <a:lnTo>
                  <a:pt x="200" y="121"/>
                </a:lnTo>
                <a:lnTo>
                  <a:pt x="195" y="125"/>
                </a:lnTo>
                <a:lnTo>
                  <a:pt x="198" y="112"/>
                </a:lnTo>
                <a:lnTo>
                  <a:pt x="198" y="110"/>
                </a:lnTo>
                <a:lnTo>
                  <a:pt x="198" y="106"/>
                </a:lnTo>
                <a:lnTo>
                  <a:pt x="193" y="104"/>
                </a:lnTo>
                <a:lnTo>
                  <a:pt x="188" y="104"/>
                </a:lnTo>
                <a:lnTo>
                  <a:pt x="185" y="106"/>
                </a:lnTo>
                <a:lnTo>
                  <a:pt x="183" y="108"/>
                </a:lnTo>
                <a:lnTo>
                  <a:pt x="175" y="135"/>
                </a:lnTo>
                <a:lnTo>
                  <a:pt x="175" y="135"/>
                </a:lnTo>
                <a:lnTo>
                  <a:pt x="175" y="139"/>
                </a:lnTo>
                <a:lnTo>
                  <a:pt x="175" y="141"/>
                </a:lnTo>
                <a:lnTo>
                  <a:pt x="178" y="143"/>
                </a:lnTo>
                <a:lnTo>
                  <a:pt x="180" y="143"/>
                </a:lnTo>
                <a:lnTo>
                  <a:pt x="180" y="143"/>
                </a:lnTo>
                <a:lnTo>
                  <a:pt x="180" y="143"/>
                </a:lnTo>
                <a:lnTo>
                  <a:pt x="180" y="143"/>
                </a:lnTo>
                <a:lnTo>
                  <a:pt x="212" y="151"/>
                </a:lnTo>
                <a:lnTo>
                  <a:pt x="215" y="151"/>
                </a:lnTo>
                <a:lnTo>
                  <a:pt x="217" y="149"/>
                </a:lnTo>
                <a:lnTo>
                  <a:pt x="222" y="147"/>
                </a:lnTo>
                <a:lnTo>
                  <a:pt x="222" y="141"/>
                </a:lnTo>
                <a:lnTo>
                  <a:pt x="220" y="139"/>
                </a:lnTo>
                <a:lnTo>
                  <a:pt x="217" y="139"/>
                </a:ln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9" name="Rectangle 8">
            <a:extLst>
              <a:ext uri="{FF2B5EF4-FFF2-40B4-BE49-F238E27FC236}">
                <a16:creationId xmlns:a16="http://schemas.microsoft.com/office/drawing/2014/main" id="{A47B5C6B-698E-4510-89D7-D1A169C9D144}"/>
              </a:ext>
            </a:extLst>
          </p:cNvPr>
          <p:cNvSpPr/>
          <p:nvPr/>
        </p:nvSpPr>
        <p:spPr>
          <a:xfrm>
            <a:off x="827738" y="3559828"/>
            <a:ext cx="3473975" cy="2594541"/>
          </a:xfrm>
          <a:prstGeom prst="rect">
            <a:avLst/>
          </a:prstGeom>
          <a:solidFill>
            <a:schemeClr val="bg1"/>
          </a:solidFill>
          <a:ln>
            <a:noFill/>
          </a:ln>
          <a:effectLst>
            <a:outerShdw blurRad="406400"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8B13D9B-0FF5-4C8E-B998-35F905307340}"/>
              </a:ext>
            </a:extLst>
          </p:cNvPr>
          <p:cNvSpPr/>
          <p:nvPr/>
        </p:nvSpPr>
        <p:spPr>
          <a:xfrm>
            <a:off x="4431796" y="3558195"/>
            <a:ext cx="3473975" cy="2594541"/>
          </a:xfrm>
          <a:prstGeom prst="rect">
            <a:avLst/>
          </a:prstGeom>
          <a:solidFill>
            <a:schemeClr val="bg1"/>
          </a:solidFill>
          <a:ln>
            <a:noFill/>
          </a:ln>
          <a:effectLst>
            <a:outerShdw blurRad="406400"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464872C-9719-43D3-B881-947D5EEA1EA3}"/>
              </a:ext>
            </a:extLst>
          </p:cNvPr>
          <p:cNvSpPr/>
          <p:nvPr/>
        </p:nvSpPr>
        <p:spPr>
          <a:xfrm>
            <a:off x="8035854" y="3556562"/>
            <a:ext cx="3473975" cy="2594541"/>
          </a:xfrm>
          <a:prstGeom prst="rect">
            <a:avLst/>
          </a:prstGeom>
          <a:solidFill>
            <a:schemeClr val="bg1"/>
          </a:solidFill>
          <a:ln>
            <a:noFill/>
          </a:ln>
          <a:effectLst>
            <a:outerShdw blurRad="406400" sx="102000" sy="102000" algn="c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a:extLst>
              <a:ext uri="{FF2B5EF4-FFF2-40B4-BE49-F238E27FC236}">
                <a16:creationId xmlns:a16="http://schemas.microsoft.com/office/drawing/2014/main" id="{4BF1FF6F-878C-7588-EE5E-809C198DC4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46120" y="4956529"/>
            <a:ext cx="1422567" cy="1132095"/>
          </a:xfrm>
          <a:prstGeom prst="rect">
            <a:avLst/>
          </a:prstGeom>
        </p:spPr>
      </p:pic>
      <p:grpSp>
        <p:nvGrpSpPr>
          <p:cNvPr id="19" name="Group 18">
            <a:extLst>
              <a:ext uri="{FF2B5EF4-FFF2-40B4-BE49-F238E27FC236}">
                <a16:creationId xmlns:a16="http://schemas.microsoft.com/office/drawing/2014/main" id="{1F3A8A12-0951-4E90-8D73-D10E98339162}"/>
              </a:ext>
            </a:extLst>
          </p:cNvPr>
          <p:cNvGrpSpPr/>
          <p:nvPr/>
        </p:nvGrpSpPr>
        <p:grpSpPr>
          <a:xfrm>
            <a:off x="4720242" y="3778889"/>
            <a:ext cx="3078957" cy="1947780"/>
            <a:chOff x="1077613" y="4415703"/>
            <a:chExt cx="3078957" cy="1947780"/>
          </a:xfrm>
        </p:grpSpPr>
        <p:sp>
          <p:nvSpPr>
            <p:cNvPr id="20" name="TextBox 19">
              <a:extLst>
                <a:ext uri="{FF2B5EF4-FFF2-40B4-BE49-F238E27FC236}">
                  <a16:creationId xmlns:a16="http://schemas.microsoft.com/office/drawing/2014/main" id="{AA717B26-C5E2-4450-A4DD-6A2B71729790}"/>
                </a:ext>
              </a:extLst>
            </p:cNvPr>
            <p:cNvSpPr txBox="1"/>
            <p:nvPr/>
          </p:nvSpPr>
          <p:spPr>
            <a:xfrm>
              <a:off x="1077613" y="4953251"/>
              <a:ext cx="2829081" cy="487698"/>
            </a:xfrm>
            <a:prstGeom prst="rect">
              <a:avLst/>
            </a:prstGeom>
            <a:noFill/>
          </p:spPr>
          <p:txBody>
            <a:bodyPr wrap="square" rtlCol="0">
              <a:spAutoFit/>
            </a:bodyPr>
            <a:lstStyle/>
            <a:p>
              <a:pPr>
                <a:lnSpc>
                  <a:spcPct val="80000"/>
                </a:lnSpc>
              </a:pPr>
              <a:r>
                <a:rPr lang="en-US" sz="1600" dirty="0">
                  <a:solidFill>
                    <a:schemeClr val="tx1">
                      <a:lumMod val="85000"/>
                      <a:lumOff val="15000"/>
                    </a:schemeClr>
                  </a:solidFill>
                  <a:latin typeface="Montserrat" panose="00000500000000000000" pitchFamily="50" charset="0"/>
                  <a:ea typeface="Lato Black" panose="020F0502020204030203" pitchFamily="34" charset="0"/>
                  <a:cs typeface="Lato Black" panose="020F0502020204030203" pitchFamily="34" charset="0"/>
                </a:rPr>
                <a:t>Monthly Average Revenue</a:t>
              </a:r>
            </a:p>
          </p:txBody>
        </p:sp>
        <p:sp>
          <p:nvSpPr>
            <p:cNvPr id="21" name="Rectangle 20">
              <a:extLst>
                <a:ext uri="{FF2B5EF4-FFF2-40B4-BE49-F238E27FC236}">
                  <a16:creationId xmlns:a16="http://schemas.microsoft.com/office/drawing/2014/main" id="{2F1EA6BE-2DB0-4671-8A1F-F2FDED966A1E}"/>
                </a:ext>
              </a:extLst>
            </p:cNvPr>
            <p:cNvSpPr/>
            <p:nvPr/>
          </p:nvSpPr>
          <p:spPr>
            <a:xfrm>
              <a:off x="1077614" y="5399501"/>
              <a:ext cx="3078956" cy="963982"/>
            </a:xfrm>
            <a:prstGeom prst="rect">
              <a:avLst/>
            </a:prstGeom>
          </p:spPr>
          <p:txBody>
            <a:bodyPr wrap="square">
              <a:spAutoFit/>
            </a:bodyPr>
            <a:lstStyle/>
            <a:p>
              <a:pPr>
                <a:lnSpc>
                  <a:spcPct val="120000"/>
                </a:lnSpc>
              </a:pPr>
              <a:r>
                <a:rPr lang="en-US" sz="1200" dirty="0">
                  <a:solidFill>
                    <a:schemeClr val="tx1">
                      <a:lumMod val="75000"/>
                      <a:lumOff val="25000"/>
                    </a:schemeClr>
                  </a:solidFill>
                  <a:latin typeface="+mj-lt"/>
                  <a:ea typeface="Open Sans Light" panose="020B0306030504020204" pitchFamily="34" charset="0"/>
                  <a:cs typeface="Open Sans Light" panose="020B0306030504020204" pitchFamily="34" charset="0"/>
                </a:rPr>
                <a:t>The average revenue of churn customers is registered as 55$, which is less than 2% below average. This shows that they are not among only low-value customers</a:t>
              </a:r>
              <a:endParaRPr lang="en-US" sz="1200" b="1" dirty="0">
                <a:solidFill>
                  <a:schemeClr val="tx1">
                    <a:lumMod val="75000"/>
                    <a:lumOff val="25000"/>
                  </a:schemeClr>
                </a:solidFill>
                <a:latin typeface="+mj-lt"/>
                <a:ea typeface="Open Sans Light" panose="020B0306030504020204" pitchFamily="34" charset="0"/>
                <a:cs typeface="Open Sans Light" panose="020B0306030504020204" pitchFamily="34" charset="0"/>
              </a:endParaRPr>
            </a:p>
          </p:txBody>
        </p:sp>
        <p:sp>
          <p:nvSpPr>
            <p:cNvPr id="22" name="TextBox 21">
              <a:extLst>
                <a:ext uri="{FF2B5EF4-FFF2-40B4-BE49-F238E27FC236}">
                  <a16:creationId xmlns:a16="http://schemas.microsoft.com/office/drawing/2014/main" id="{9371EE19-3F12-4EA2-A33F-13ED2B81A3F4}"/>
                </a:ext>
              </a:extLst>
            </p:cNvPr>
            <p:cNvSpPr txBox="1"/>
            <p:nvPr/>
          </p:nvSpPr>
          <p:spPr>
            <a:xfrm>
              <a:off x="1077613" y="4415703"/>
              <a:ext cx="3078956" cy="538802"/>
            </a:xfrm>
            <a:prstGeom prst="rect">
              <a:avLst/>
            </a:prstGeom>
            <a:noFill/>
          </p:spPr>
          <p:txBody>
            <a:bodyPr wrap="square" rtlCol="0">
              <a:spAutoFit/>
            </a:bodyPr>
            <a:lstStyle/>
            <a:p>
              <a:pPr>
                <a:lnSpc>
                  <a:spcPct val="80000"/>
                </a:lnSpc>
              </a:pPr>
              <a:r>
                <a:rPr lang="en-US" sz="3600" b="1" dirty="0">
                  <a:solidFill>
                    <a:schemeClr val="accent1"/>
                  </a:solidFill>
                  <a:latin typeface="Montserrat" panose="00000500000000000000" pitchFamily="50" charset="0"/>
                  <a:ea typeface="Lato Black" panose="020F0502020204030203" pitchFamily="34" charset="0"/>
                  <a:cs typeface="Lato Black" panose="020F0502020204030203" pitchFamily="34" charset="0"/>
                </a:rPr>
                <a:t>56$ vs </a:t>
              </a:r>
              <a:r>
                <a:rPr lang="en-US" sz="3600" b="1" dirty="0">
                  <a:solidFill>
                    <a:srgbClr val="FF0000"/>
                  </a:solidFill>
                  <a:latin typeface="Montserrat" panose="00000500000000000000" pitchFamily="50" charset="0"/>
                  <a:ea typeface="Lato Black" panose="020F0502020204030203" pitchFamily="34" charset="0"/>
                  <a:cs typeface="Lato Black" panose="020F0502020204030203" pitchFamily="34" charset="0"/>
                </a:rPr>
                <a:t>55$</a:t>
              </a:r>
            </a:p>
          </p:txBody>
        </p:sp>
      </p:grpSp>
      <p:grpSp>
        <p:nvGrpSpPr>
          <p:cNvPr id="23" name="Group 22">
            <a:extLst>
              <a:ext uri="{FF2B5EF4-FFF2-40B4-BE49-F238E27FC236}">
                <a16:creationId xmlns:a16="http://schemas.microsoft.com/office/drawing/2014/main" id="{5B00D738-B960-41E0-9A44-09A88BED4C6F}"/>
              </a:ext>
            </a:extLst>
          </p:cNvPr>
          <p:cNvGrpSpPr/>
          <p:nvPr/>
        </p:nvGrpSpPr>
        <p:grpSpPr>
          <a:xfrm>
            <a:off x="8309461" y="3778889"/>
            <a:ext cx="3200367" cy="2119094"/>
            <a:chOff x="1077612" y="4415703"/>
            <a:chExt cx="3200367" cy="2119094"/>
          </a:xfrm>
        </p:grpSpPr>
        <p:sp>
          <p:nvSpPr>
            <p:cNvPr id="24" name="TextBox 23">
              <a:extLst>
                <a:ext uri="{FF2B5EF4-FFF2-40B4-BE49-F238E27FC236}">
                  <a16:creationId xmlns:a16="http://schemas.microsoft.com/office/drawing/2014/main" id="{C475AA1E-CF43-4863-9532-A86A46250C36}"/>
                </a:ext>
              </a:extLst>
            </p:cNvPr>
            <p:cNvSpPr txBox="1"/>
            <p:nvPr/>
          </p:nvSpPr>
          <p:spPr>
            <a:xfrm>
              <a:off x="1077613" y="4953251"/>
              <a:ext cx="2829081" cy="487698"/>
            </a:xfrm>
            <a:prstGeom prst="rect">
              <a:avLst/>
            </a:prstGeom>
            <a:noFill/>
          </p:spPr>
          <p:txBody>
            <a:bodyPr wrap="square" rtlCol="0">
              <a:spAutoFit/>
            </a:bodyPr>
            <a:lstStyle/>
            <a:p>
              <a:pPr>
                <a:lnSpc>
                  <a:spcPct val="80000"/>
                </a:lnSpc>
              </a:pPr>
              <a:r>
                <a:rPr lang="en-US" sz="1600" dirty="0">
                  <a:solidFill>
                    <a:schemeClr val="tx1">
                      <a:lumMod val="85000"/>
                      <a:lumOff val="15000"/>
                    </a:schemeClr>
                  </a:solidFill>
                  <a:latin typeface="Montserrat" panose="00000500000000000000" pitchFamily="50" charset="0"/>
                  <a:ea typeface="Lato Black" panose="020F0502020204030203" pitchFamily="34" charset="0"/>
                  <a:cs typeface="Lato Black" panose="020F0502020204030203" pitchFamily="34" charset="0"/>
                </a:rPr>
                <a:t>Average Monthly Minute of Usage</a:t>
              </a:r>
            </a:p>
          </p:txBody>
        </p:sp>
        <p:sp>
          <p:nvSpPr>
            <p:cNvPr id="25" name="Rectangle 24">
              <a:extLst>
                <a:ext uri="{FF2B5EF4-FFF2-40B4-BE49-F238E27FC236}">
                  <a16:creationId xmlns:a16="http://schemas.microsoft.com/office/drawing/2014/main" id="{E795BB59-065D-47A3-B931-A13E88D3DC00}"/>
                </a:ext>
              </a:extLst>
            </p:cNvPr>
            <p:cNvSpPr/>
            <p:nvPr/>
          </p:nvSpPr>
          <p:spPr>
            <a:xfrm>
              <a:off x="1077614" y="5440330"/>
              <a:ext cx="3078956" cy="1094467"/>
            </a:xfrm>
            <a:prstGeom prst="rect">
              <a:avLst/>
            </a:prstGeom>
          </p:spPr>
          <p:txBody>
            <a:bodyPr wrap="square">
              <a:spAutoFit/>
            </a:bodyPr>
            <a:lstStyle/>
            <a:p>
              <a:pPr>
                <a:lnSpc>
                  <a:spcPct val="120000"/>
                </a:lnSpc>
              </a:pPr>
              <a:r>
                <a:rPr lang="en-US" sz="1100" dirty="0">
                  <a:solidFill>
                    <a:schemeClr val="tx1">
                      <a:lumMod val="75000"/>
                      <a:lumOff val="25000"/>
                    </a:schemeClr>
                  </a:solidFill>
                  <a:latin typeface="+mj-lt"/>
                  <a:ea typeface="Open Sans Light" panose="020B0306030504020204" pitchFamily="34" charset="0"/>
                  <a:cs typeface="Open Sans Light" panose="020B0306030504020204" pitchFamily="34" charset="0"/>
                </a:rPr>
                <a:t>In comparison, the Churn Customer's average usage is 456$, which is significantly lower than the total average.</a:t>
              </a:r>
            </a:p>
            <a:p>
              <a:pPr>
                <a:lnSpc>
                  <a:spcPct val="120000"/>
                </a:lnSpc>
              </a:pPr>
              <a:r>
                <a:rPr lang="en-US" sz="1100" dirty="0">
                  <a:solidFill>
                    <a:schemeClr val="tx1">
                      <a:lumMod val="75000"/>
                      <a:lumOff val="25000"/>
                    </a:schemeClr>
                  </a:solidFill>
                  <a:latin typeface="+mj-lt"/>
                  <a:ea typeface="Open Sans Light" panose="020B0306030504020204" pitchFamily="34" charset="0"/>
                  <a:cs typeface="Open Sans Light" panose="020B0306030504020204" pitchFamily="34" charset="0"/>
                </a:rPr>
                <a:t>Comparing Average Revenue and Usage shows the churn Customers have paid more for each minute.</a:t>
              </a:r>
            </a:p>
          </p:txBody>
        </p:sp>
        <p:sp>
          <p:nvSpPr>
            <p:cNvPr id="26" name="TextBox 25">
              <a:extLst>
                <a:ext uri="{FF2B5EF4-FFF2-40B4-BE49-F238E27FC236}">
                  <a16:creationId xmlns:a16="http://schemas.microsoft.com/office/drawing/2014/main" id="{F6809766-4736-4A24-9064-9A2E9F35A6DE}"/>
                </a:ext>
              </a:extLst>
            </p:cNvPr>
            <p:cNvSpPr txBox="1"/>
            <p:nvPr/>
          </p:nvSpPr>
          <p:spPr>
            <a:xfrm>
              <a:off x="1077612" y="4415703"/>
              <a:ext cx="3200367" cy="538802"/>
            </a:xfrm>
            <a:prstGeom prst="rect">
              <a:avLst/>
            </a:prstGeom>
            <a:noFill/>
          </p:spPr>
          <p:txBody>
            <a:bodyPr wrap="square" rtlCol="0">
              <a:spAutoFit/>
            </a:bodyPr>
            <a:lstStyle/>
            <a:p>
              <a:pPr>
                <a:lnSpc>
                  <a:spcPct val="80000"/>
                </a:lnSpc>
              </a:pPr>
              <a:r>
                <a:rPr lang="en-US" sz="3600" b="1" dirty="0">
                  <a:solidFill>
                    <a:schemeClr val="accent1"/>
                  </a:solidFill>
                  <a:latin typeface="Montserrat" panose="00000500000000000000" pitchFamily="50" charset="0"/>
                  <a:ea typeface="Lato Black" panose="020F0502020204030203" pitchFamily="34" charset="0"/>
                  <a:cs typeface="Lato Black" panose="020F0502020204030203" pitchFamily="34" charset="0"/>
                </a:rPr>
                <a:t>506 vs </a:t>
              </a:r>
              <a:r>
                <a:rPr lang="en-US" sz="3600" b="1" dirty="0">
                  <a:solidFill>
                    <a:srgbClr val="FF0000"/>
                  </a:solidFill>
                  <a:latin typeface="Montserrat" panose="00000500000000000000" pitchFamily="50" charset="0"/>
                  <a:ea typeface="Lato Black" panose="020F0502020204030203" pitchFamily="34" charset="0"/>
                  <a:cs typeface="Lato Black" panose="020F0502020204030203" pitchFamily="34" charset="0"/>
                </a:rPr>
                <a:t>456</a:t>
              </a:r>
              <a:r>
                <a:rPr lang="en-US" sz="3600" b="1" dirty="0">
                  <a:solidFill>
                    <a:schemeClr val="accent1"/>
                  </a:solidFill>
                  <a:latin typeface="Montserrat" panose="00000500000000000000" pitchFamily="50" charset="0"/>
                  <a:ea typeface="Lato Black" panose="020F0502020204030203" pitchFamily="34" charset="0"/>
                  <a:cs typeface="Lato Black" panose="020F0502020204030203" pitchFamily="34" charset="0"/>
                </a:rPr>
                <a:t> </a:t>
              </a:r>
              <a:r>
                <a:rPr lang="en-US" sz="1050" b="1" dirty="0">
                  <a:solidFill>
                    <a:schemeClr val="accent1"/>
                  </a:solidFill>
                  <a:latin typeface="Montserrat" panose="00000500000000000000" pitchFamily="50" charset="0"/>
                  <a:ea typeface="Lato Black" panose="020F0502020204030203" pitchFamily="34" charset="0"/>
                  <a:cs typeface="Lato Black" panose="020F0502020204030203" pitchFamily="34" charset="0"/>
                </a:rPr>
                <a:t>min</a:t>
              </a:r>
              <a:endParaRPr lang="en-US" sz="3600" b="1" dirty="0">
                <a:solidFill>
                  <a:schemeClr val="accent1"/>
                </a:solidFill>
                <a:latin typeface="Montserrat" panose="00000500000000000000" pitchFamily="50" charset="0"/>
                <a:ea typeface="Lato Black" panose="020F0502020204030203" pitchFamily="34" charset="0"/>
                <a:cs typeface="Lato Black" panose="020F0502020204030203" pitchFamily="34" charset="0"/>
              </a:endParaRPr>
            </a:p>
          </p:txBody>
        </p:sp>
      </p:grpSp>
      <p:grpSp>
        <p:nvGrpSpPr>
          <p:cNvPr id="18" name="Group 17">
            <a:extLst>
              <a:ext uri="{FF2B5EF4-FFF2-40B4-BE49-F238E27FC236}">
                <a16:creationId xmlns:a16="http://schemas.microsoft.com/office/drawing/2014/main" id="{DE25A61D-2FB4-44CD-8957-BA0A4D233449}"/>
              </a:ext>
            </a:extLst>
          </p:cNvPr>
          <p:cNvGrpSpPr/>
          <p:nvPr/>
        </p:nvGrpSpPr>
        <p:grpSpPr>
          <a:xfrm>
            <a:off x="1106641" y="3778889"/>
            <a:ext cx="3078957" cy="1447434"/>
            <a:chOff x="1077613" y="4415703"/>
            <a:chExt cx="3078957" cy="1447434"/>
          </a:xfrm>
        </p:grpSpPr>
        <p:sp>
          <p:nvSpPr>
            <p:cNvPr id="15" name="TextBox 14">
              <a:extLst>
                <a:ext uri="{FF2B5EF4-FFF2-40B4-BE49-F238E27FC236}">
                  <a16:creationId xmlns:a16="http://schemas.microsoft.com/office/drawing/2014/main" id="{96D2D361-A4DA-448E-8C36-17B05B806DD0}"/>
                </a:ext>
              </a:extLst>
            </p:cNvPr>
            <p:cNvSpPr txBox="1"/>
            <p:nvPr/>
          </p:nvSpPr>
          <p:spPr>
            <a:xfrm>
              <a:off x="1077613" y="5034891"/>
              <a:ext cx="2829081" cy="290721"/>
            </a:xfrm>
            <a:prstGeom prst="rect">
              <a:avLst/>
            </a:prstGeom>
            <a:noFill/>
          </p:spPr>
          <p:txBody>
            <a:bodyPr wrap="square" rtlCol="0">
              <a:spAutoFit/>
            </a:bodyPr>
            <a:lstStyle/>
            <a:p>
              <a:pPr>
                <a:lnSpc>
                  <a:spcPct val="80000"/>
                </a:lnSpc>
              </a:pPr>
              <a:r>
                <a:rPr lang="en-US" sz="1600" dirty="0">
                  <a:solidFill>
                    <a:schemeClr val="tx1">
                      <a:lumMod val="85000"/>
                      <a:lumOff val="15000"/>
                    </a:schemeClr>
                  </a:solidFill>
                  <a:latin typeface="Montserrat" panose="00000500000000000000" pitchFamily="50" charset="0"/>
                  <a:ea typeface="Lato Black" panose="020F0502020204030203" pitchFamily="34" charset="0"/>
                  <a:cs typeface="Lato Black" panose="020F0502020204030203" pitchFamily="34" charset="0"/>
                </a:rPr>
                <a:t>Churn Rate</a:t>
              </a:r>
            </a:p>
          </p:txBody>
        </p:sp>
        <p:sp>
          <p:nvSpPr>
            <p:cNvPr id="16" name="Rectangle 15">
              <a:extLst>
                <a:ext uri="{FF2B5EF4-FFF2-40B4-BE49-F238E27FC236}">
                  <a16:creationId xmlns:a16="http://schemas.microsoft.com/office/drawing/2014/main" id="{2D3594CD-038C-478E-9E98-63AED208476E}"/>
                </a:ext>
              </a:extLst>
            </p:cNvPr>
            <p:cNvSpPr/>
            <p:nvPr/>
          </p:nvSpPr>
          <p:spPr>
            <a:xfrm>
              <a:off x="1077614" y="5342353"/>
              <a:ext cx="3078956" cy="520784"/>
            </a:xfrm>
            <a:prstGeom prst="rect">
              <a:avLst/>
            </a:prstGeom>
          </p:spPr>
          <p:txBody>
            <a:bodyPr wrap="square">
              <a:spAutoFit/>
            </a:bodyPr>
            <a:lstStyle/>
            <a:p>
              <a:pPr>
                <a:lnSpc>
                  <a:spcPct val="120000"/>
                </a:lnSpc>
              </a:pPr>
              <a:r>
                <a:rPr lang="en-US" sz="1200" dirty="0">
                  <a:solidFill>
                    <a:schemeClr val="tx1">
                      <a:lumMod val="75000"/>
                      <a:lumOff val="25000"/>
                    </a:schemeClr>
                  </a:solidFill>
                  <a:latin typeface="+mj-lt"/>
                  <a:ea typeface="Open Sans Light" panose="020B0306030504020204" pitchFamily="34" charset="0"/>
                  <a:cs typeface="Open Sans Light" panose="020B0306030504020204" pitchFamily="34" charset="0"/>
                </a:rPr>
                <a:t>28,59% of the customer base was tagged as churned.</a:t>
              </a:r>
              <a:endParaRPr lang="en-US" sz="1200" b="1" dirty="0">
                <a:solidFill>
                  <a:schemeClr val="tx1">
                    <a:lumMod val="75000"/>
                    <a:lumOff val="25000"/>
                  </a:schemeClr>
                </a:solidFill>
                <a:latin typeface="+mj-lt"/>
                <a:ea typeface="Open Sans Light" panose="020B0306030504020204" pitchFamily="34" charset="0"/>
                <a:cs typeface="Open Sans Light" panose="020B0306030504020204" pitchFamily="34" charset="0"/>
              </a:endParaRPr>
            </a:p>
          </p:txBody>
        </p:sp>
        <p:sp>
          <p:nvSpPr>
            <p:cNvPr id="17" name="TextBox 16">
              <a:extLst>
                <a:ext uri="{FF2B5EF4-FFF2-40B4-BE49-F238E27FC236}">
                  <a16:creationId xmlns:a16="http://schemas.microsoft.com/office/drawing/2014/main" id="{93CCA9A4-3C64-4DBF-82A1-AE91C5037C7A}"/>
                </a:ext>
              </a:extLst>
            </p:cNvPr>
            <p:cNvSpPr txBox="1"/>
            <p:nvPr/>
          </p:nvSpPr>
          <p:spPr>
            <a:xfrm>
              <a:off x="1077613" y="4415703"/>
              <a:ext cx="2159391" cy="538802"/>
            </a:xfrm>
            <a:prstGeom prst="rect">
              <a:avLst/>
            </a:prstGeom>
            <a:noFill/>
          </p:spPr>
          <p:txBody>
            <a:bodyPr wrap="square" rtlCol="0">
              <a:spAutoFit/>
            </a:bodyPr>
            <a:lstStyle/>
            <a:p>
              <a:pPr>
                <a:lnSpc>
                  <a:spcPct val="80000"/>
                </a:lnSpc>
              </a:pPr>
              <a:r>
                <a:rPr lang="en-US" sz="3600" b="1" dirty="0">
                  <a:solidFill>
                    <a:schemeClr val="accent1"/>
                  </a:solidFill>
                  <a:latin typeface="Montserrat" panose="00000500000000000000" pitchFamily="50" charset="0"/>
                  <a:ea typeface="Lato Black" panose="020F0502020204030203" pitchFamily="34" charset="0"/>
                  <a:cs typeface="Lato Black" panose="020F0502020204030203" pitchFamily="34" charset="0"/>
                </a:rPr>
                <a:t>28,6%</a:t>
              </a:r>
            </a:p>
          </p:txBody>
        </p:sp>
      </p:grpSp>
      <p:sp>
        <p:nvSpPr>
          <p:cNvPr id="34" name="Rectangle 7">
            <a:extLst>
              <a:ext uri="{FF2B5EF4-FFF2-40B4-BE49-F238E27FC236}">
                <a16:creationId xmlns:a16="http://schemas.microsoft.com/office/drawing/2014/main" id="{B856BB46-065B-8731-04A0-18132F01DFC2}"/>
              </a:ext>
            </a:extLst>
          </p:cNvPr>
          <p:cNvSpPr>
            <a:spLocks noChangeArrowheads="1"/>
          </p:cNvSpPr>
          <p:nvPr/>
        </p:nvSpPr>
        <p:spPr bwMode="auto">
          <a:xfrm flipH="1">
            <a:off x="593433" y="5834509"/>
            <a:ext cx="2023073" cy="462562"/>
          </a:xfrm>
          <a:prstGeom prst="rect">
            <a:avLst/>
          </a:prstGeom>
          <a:solidFill>
            <a:schemeClr val="accent3"/>
          </a:solidFill>
          <a:ln>
            <a:noFill/>
          </a:ln>
          <a:effectLst>
            <a:outerShdw blurRad="50800" dist="38100" dir="2700000" algn="tl" rotWithShape="0">
              <a:prstClr val="black">
                <a:alpha val="40000"/>
              </a:prstClr>
            </a:outerShdw>
          </a:effectLst>
        </p:spPr>
        <p:txBody>
          <a:bodyPr vert="horz" wrap="square" lIns="68580" tIns="34291" rIns="68580" bIns="34291" numCol="1" anchor="t" anchorCtr="0" compatLnSpc="1">
            <a:prstTxWarp prst="textNoShape">
              <a:avLst/>
            </a:prstTxWarp>
          </a:bodyPr>
          <a:lstStyle/>
          <a:p>
            <a:endParaRPr lang="en-US" sz="1351" dirty="0"/>
          </a:p>
        </p:txBody>
      </p:sp>
      <p:sp>
        <p:nvSpPr>
          <p:cNvPr id="35" name="TextBox 34">
            <a:extLst>
              <a:ext uri="{FF2B5EF4-FFF2-40B4-BE49-F238E27FC236}">
                <a16:creationId xmlns:a16="http://schemas.microsoft.com/office/drawing/2014/main" id="{99749926-09E2-603E-3CFF-70797D39D6A8}"/>
              </a:ext>
            </a:extLst>
          </p:cNvPr>
          <p:cNvSpPr txBox="1"/>
          <p:nvPr/>
        </p:nvSpPr>
        <p:spPr>
          <a:xfrm>
            <a:off x="593435" y="5848077"/>
            <a:ext cx="2023072" cy="462563"/>
          </a:xfrm>
          <a:prstGeom prst="rect">
            <a:avLst/>
          </a:prstGeom>
          <a:noFill/>
        </p:spPr>
        <p:txBody>
          <a:bodyPr wrap="square" rtlCol="0">
            <a:spAutoFit/>
          </a:bodyPr>
          <a:lstStyle/>
          <a:p>
            <a:pPr>
              <a:lnSpc>
                <a:spcPct val="80000"/>
              </a:lnSpc>
            </a:pPr>
            <a:r>
              <a:rPr lang="en-US" sz="1000" dirty="0">
                <a:solidFill>
                  <a:schemeClr val="bg1"/>
                </a:solidFill>
                <a:latin typeface="Montserrat" panose="00000500000000000000" pitchFamily="50" charset="0"/>
                <a:ea typeface="Lato Black" panose="020F0502020204030203" pitchFamily="34" charset="0"/>
                <a:cs typeface="Lato Black" panose="020F0502020204030203" pitchFamily="34" charset="0"/>
              </a:rPr>
              <a:t>World Healthy Operating Range: </a:t>
            </a:r>
          </a:p>
          <a:p>
            <a:pPr algn="r">
              <a:lnSpc>
                <a:spcPct val="80000"/>
              </a:lnSpc>
            </a:pPr>
            <a:r>
              <a:rPr lang="en-US" sz="1000" dirty="0">
                <a:solidFill>
                  <a:schemeClr val="bg1"/>
                </a:solidFill>
                <a:latin typeface="Montserrat" panose="00000500000000000000" pitchFamily="50" charset="0"/>
                <a:ea typeface="Lato Black" panose="020F0502020204030203" pitchFamily="34" charset="0"/>
                <a:cs typeface="Lato Black" panose="020F0502020204030203" pitchFamily="34" charset="0"/>
              </a:rPr>
              <a:t>24%-30%</a:t>
            </a:r>
          </a:p>
        </p:txBody>
      </p:sp>
    </p:spTree>
    <p:extLst>
      <p:ext uri="{BB962C8B-B14F-4D97-AF65-F5344CB8AC3E}">
        <p14:creationId xmlns:p14="http://schemas.microsoft.com/office/powerpoint/2010/main" val="36401502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 name="Freeform: Shape 426">
            <a:extLst>
              <a:ext uri="{FF2B5EF4-FFF2-40B4-BE49-F238E27FC236}">
                <a16:creationId xmlns:a16="http://schemas.microsoft.com/office/drawing/2014/main" id="{E7873CB6-7D0C-9865-5727-1225CF0C4AD0}"/>
              </a:ext>
            </a:extLst>
          </p:cNvPr>
          <p:cNvSpPr/>
          <p:nvPr/>
        </p:nvSpPr>
        <p:spPr>
          <a:xfrm>
            <a:off x="0" y="0"/>
            <a:ext cx="7691356" cy="6858000"/>
          </a:xfrm>
          <a:custGeom>
            <a:avLst/>
            <a:gdLst>
              <a:gd name="connsiteX0" fmla="*/ 2794922 w 7691356"/>
              <a:gd name="connsiteY0" fmla="*/ 0 h 6858000"/>
              <a:gd name="connsiteX1" fmla="*/ 6417630 w 7691356"/>
              <a:gd name="connsiteY1" fmla="*/ 0 h 6858000"/>
              <a:gd name="connsiteX2" fmla="*/ 6968644 w 7691356"/>
              <a:gd name="connsiteY2" fmla="*/ 618798 h 6858000"/>
              <a:gd name="connsiteX3" fmla="*/ 6735123 w 7691356"/>
              <a:gd name="connsiteY3" fmla="*/ 4648911 h 6858000"/>
              <a:gd name="connsiteX4" fmla="*/ 4254281 w 7691356"/>
              <a:gd name="connsiteY4" fmla="*/ 6858000 h 6858000"/>
              <a:gd name="connsiteX5" fmla="*/ 0 w 7691356"/>
              <a:gd name="connsiteY5" fmla="*/ 6858000 h 6858000"/>
              <a:gd name="connsiteX6" fmla="*/ 0 w 7691356"/>
              <a:gd name="connsiteY6" fmla="*/ 6357737 h 6858000"/>
              <a:gd name="connsiteX7" fmla="*/ 2584644 w 7691356"/>
              <a:gd name="connsiteY7" fmla="*/ 4056216 h 6858000"/>
              <a:gd name="connsiteX8" fmla="*/ 2818165 w 7691356"/>
              <a:gd name="connsiteY8" fmla="*/ 2610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91356" h="6858000">
                <a:moveTo>
                  <a:pt x="2794922" y="0"/>
                </a:moveTo>
                <a:lnTo>
                  <a:pt x="6417630" y="0"/>
                </a:lnTo>
                <a:lnTo>
                  <a:pt x="6968644" y="618798"/>
                </a:lnTo>
                <a:cubicBezTo>
                  <a:pt x="8017043" y="1796167"/>
                  <a:pt x="7912492" y="3600512"/>
                  <a:pt x="6735123" y="4648911"/>
                </a:cubicBezTo>
                <a:lnTo>
                  <a:pt x="4254281" y="6858000"/>
                </a:lnTo>
                <a:lnTo>
                  <a:pt x="0" y="6858000"/>
                </a:lnTo>
                <a:lnTo>
                  <a:pt x="0" y="6357737"/>
                </a:lnTo>
                <a:lnTo>
                  <a:pt x="2584644" y="4056216"/>
                </a:lnTo>
                <a:cubicBezTo>
                  <a:pt x="3762013" y="3007817"/>
                  <a:pt x="3866564" y="1203472"/>
                  <a:pt x="2818165" y="26103"/>
                </a:cubicBezTo>
                <a:close/>
              </a:path>
            </a:pathLst>
          </a:custGeom>
          <a:gradFill>
            <a:gsLst>
              <a:gs pos="0">
                <a:schemeClr val="accent1"/>
              </a:gs>
              <a:gs pos="100000">
                <a:schemeClr val="accent3">
                  <a:alpha val="59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8" name="TextBox 397">
            <a:extLst>
              <a:ext uri="{FF2B5EF4-FFF2-40B4-BE49-F238E27FC236}">
                <a16:creationId xmlns:a16="http://schemas.microsoft.com/office/drawing/2014/main" id="{29B32B73-B03B-4835-A43F-818C5F6A54AD}"/>
              </a:ext>
            </a:extLst>
          </p:cNvPr>
          <p:cNvSpPr txBox="1"/>
          <p:nvPr/>
        </p:nvSpPr>
        <p:spPr>
          <a:xfrm>
            <a:off x="3407123" y="636071"/>
            <a:ext cx="5377754" cy="496161"/>
          </a:xfrm>
          <a:prstGeom prst="rect">
            <a:avLst/>
          </a:prstGeom>
          <a:noFill/>
        </p:spPr>
        <p:txBody>
          <a:bodyPr wrap="square" rtlCol="0">
            <a:spAutoFit/>
          </a:bodyPr>
          <a:lstStyle/>
          <a:p>
            <a:pPr algn="ctr">
              <a:lnSpc>
                <a:spcPct val="80000"/>
              </a:lnSpc>
            </a:pPr>
            <a:r>
              <a:rPr lang="en-US" sz="3200" dirty="0">
                <a:solidFill>
                  <a:schemeClr val="tx1">
                    <a:lumMod val="85000"/>
                    <a:lumOff val="15000"/>
                  </a:schemeClr>
                </a:solidFill>
                <a:latin typeface="Montserrat" panose="00000500000000000000" pitchFamily="50" charset="0"/>
                <a:ea typeface="Lato Black" panose="020F0502020204030203" pitchFamily="34" charset="0"/>
                <a:cs typeface="Lato Black" panose="020F0502020204030203" pitchFamily="34" charset="0"/>
              </a:rPr>
              <a:t>Data Exploration</a:t>
            </a:r>
          </a:p>
        </p:txBody>
      </p:sp>
      <p:sp>
        <p:nvSpPr>
          <p:cNvPr id="399" name="Rectangle 398">
            <a:extLst>
              <a:ext uri="{FF2B5EF4-FFF2-40B4-BE49-F238E27FC236}">
                <a16:creationId xmlns:a16="http://schemas.microsoft.com/office/drawing/2014/main" id="{63EDFB07-1B03-43C2-B167-F217807D27E1}"/>
              </a:ext>
            </a:extLst>
          </p:cNvPr>
          <p:cNvSpPr/>
          <p:nvPr/>
        </p:nvSpPr>
        <p:spPr>
          <a:xfrm>
            <a:off x="1253982" y="1225725"/>
            <a:ext cx="9684037" cy="333617"/>
          </a:xfrm>
          <a:prstGeom prst="rect">
            <a:avLst/>
          </a:prstGeom>
        </p:spPr>
        <p:txBody>
          <a:bodyPr wrap="square">
            <a:spAutoFit/>
          </a:bodyPr>
          <a:lstStyle/>
          <a:p>
            <a:pPr algn="ctr">
              <a:lnSpc>
                <a:spcPct val="120000"/>
              </a:lnSpc>
            </a:pPr>
            <a:r>
              <a:rPr lang="en-US" sz="1400" dirty="0">
                <a:latin typeface="+mj-lt"/>
                <a:ea typeface="Open Sans Light" panose="020B0306030504020204" pitchFamily="34" charset="0"/>
                <a:cs typeface="Open Sans Light" panose="020B0306030504020204" pitchFamily="34" charset="0"/>
              </a:rPr>
              <a:t>Geographical Exploration of input data:</a:t>
            </a:r>
            <a:endParaRPr lang="en-US" sz="1400" b="1" dirty="0">
              <a:latin typeface="+mj-lt"/>
              <a:ea typeface="Open Sans Light" panose="020B0306030504020204" pitchFamily="34" charset="0"/>
              <a:cs typeface="Open Sans Light" panose="020B0306030504020204" pitchFamily="34" charset="0"/>
            </a:endParaRPr>
          </a:p>
        </p:txBody>
      </p:sp>
      <p:sp>
        <p:nvSpPr>
          <p:cNvPr id="402" name="Freeform 92">
            <a:extLst>
              <a:ext uri="{FF2B5EF4-FFF2-40B4-BE49-F238E27FC236}">
                <a16:creationId xmlns:a16="http://schemas.microsoft.com/office/drawing/2014/main" id="{D902223D-81D1-4E75-BAB9-1B25931ACED9}"/>
              </a:ext>
            </a:extLst>
          </p:cNvPr>
          <p:cNvSpPr>
            <a:spLocks/>
          </p:cNvSpPr>
          <p:nvPr/>
        </p:nvSpPr>
        <p:spPr bwMode="auto">
          <a:xfrm>
            <a:off x="8507186" y="2302898"/>
            <a:ext cx="2788279" cy="1204279"/>
          </a:xfrm>
          <a:custGeom>
            <a:avLst/>
            <a:gdLst>
              <a:gd name="T0" fmla="*/ 518 w 518"/>
              <a:gd name="T1" fmla="*/ 0 h 475"/>
              <a:gd name="T2" fmla="*/ 6 w 518"/>
              <a:gd name="T3" fmla="*/ 0 h 475"/>
              <a:gd name="T4" fmla="*/ 6 w 518"/>
              <a:gd name="T5" fmla="*/ 458 h 475"/>
              <a:gd name="T6" fmla="*/ 0 w 518"/>
              <a:gd name="T7" fmla="*/ 466 h 475"/>
              <a:gd name="T8" fmla="*/ 9 w 518"/>
              <a:gd name="T9" fmla="*/ 475 h 475"/>
              <a:gd name="T10" fmla="*/ 17 w 518"/>
              <a:gd name="T11" fmla="*/ 466 h 475"/>
              <a:gd name="T12" fmla="*/ 11 w 518"/>
              <a:gd name="T13" fmla="*/ 458 h 475"/>
              <a:gd name="T14" fmla="*/ 11 w 518"/>
              <a:gd name="T15" fmla="*/ 5 h 475"/>
              <a:gd name="T16" fmla="*/ 518 w 518"/>
              <a:gd name="T17" fmla="*/ 5 h 475"/>
              <a:gd name="T18" fmla="*/ 518 w 518"/>
              <a:gd name="T19" fmla="*/ 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8" h="475">
                <a:moveTo>
                  <a:pt x="518" y="0"/>
                </a:moveTo>
                <a:cubicBezTo>
                  <a:pt x="6" y="0"/>
                  <a:pt x="6" y="0"/>
                  <a:pt x="6" y="0"/>
                </a:cubicBezTo>
                <a:cubicBezTo>
                  <a:pt x="6" y="458"/>
                  <a:pt x="6" y="458"/>
                  <a:pt x="6" y="458"/>
                </a:cubicBezTo>
                <a:cubicBezTo>
                  <a:pt x="3" y="459"/>
                  <a:pt x="0" y="463"/>
                  <a:pt x="0" y="466"/>
                </a:cubicBezTo>
                <a:cubicBezTo>
                  <a:pt x="0" y="471"/>
                  <a:pt x="4" y="475"/>
                  <a:pt x="9" y="475"/>
                </a:cubicBezTo>
                <a:cubicBezTo>
                  <a:pt x="13" y="475"/>
                  <a:pt x="17" y="471"/>
                  <a:pt x="17" y="466"/>
                </a:cubicBezTo>
                <a:cubicBezTo>
                  <a:pt x="17" y="462"/>
                  <a:pt x="15" y="459"/>
                  <a:pt x="11" y="458"/>
                </a:cubicBezTo>
                <a:cubicBezTo>
                  <a:pt x="11" y="5"/>
                  <a:pt x="11" y="5"/>
                  <a:pt x="11" y="5"/>
                </a:cubicBezTo>
                <a:cubicBezTo>
                  <a:pt x="518" y="5"/>
                  <a:pt x="518" y="5"/>
                  <a:pt x="518" y="5"/>
                </a:cubicBezTo>
                <a:cubicBezTo>
                  <a:pt x="518" y="0"/>
                  <a:pt x="518" y="0"/>
                  <a:pt x="518" y="0"/>
                </a:cubicBezTo>
              </a:path>
            </a:pathLst>
          </a:custGeom>
          <a:solidFill>
            <a:schemeClr val="bg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04" name="TextBox 403">
            <a:extLst>
              <a:ext uri="{FF2B5EF4-FFF2-40B4-BE49-F238E27FC236}">
                <a16:creationId xmlns:a16="http://schemas.microsoft.com/office/drawing/2014/main" id="{8E51D611-5174-4C5A-9F50-3AE19B83E8D6}"/>
              </a:ext>
            </a:extLst>
          </p:cNvPr>
          <p:cNvSpPr txBox="1"/>
          <p:nvPr/>
        </p:nvSpPr>
        <p:spPr>
          <a:xfrm>
            <a:off x="8568277" y="1932936"/>
            <a:ext cx="2131481" cy="369332"/>
          </a:xfrm>
          <a:prstGeom prst="rect">
            <a:avLst/>
          </a:prstGeom>
          <a:noFill/>
        </p:spPr>
        <p:txBody>
          <a:bodyPr wrap="none" rtlCol="0">
            <a:spAutoFit/>
          </a:bodyPr>
          <a:lstStyle/>
          <a:p>
            <a:r>
              <a:rPr lang="en-US" dirty="0">
                <a:solidFill>
                  <a:schemeClr val="tx2"/>
                </a:solidFill>
              </a:rPr>
              <a:t>Churn Rate per State</a:t>
            </a:r>
            <a:endParaRPr lang="id-ID" dirty="0">
              <a:solidFill>
                <a:schemeClr val="tx2"/>
              </a:solidFill>
            </a:endParaRPr>
          </a:p>
        </p:txBody>
      </p:sp>
      <p:sp>
        <p:nvSpPr>
          <p:cNvPr id="410" name="Freeform 96">
            <a:extLst>
              <a:ext uri="{FF2B5EF4-FFF2-40B4-BE49-F238E27FC236}">
                <a16:creationId xmlns:a16="http://schemas.microsoft.com/office/drawing/2014/main" id="{F554A06E-41F6-486A-92E4-53924A7901A5}"/>
              </a:ext>
            </a:extLst>
          </p:cNvPr>
          <p:cNvSpPr>
            <a:spLocks/>
          </p:cNvSpPr>
          <p:nvPr/>
        </p:nvSpPr>
        <p:spPr bwMode="auto">
          <a:xfrm>
            <a:off x="540977" y="2294836"/>
            <a:ext cx="3352800" cy="598366"/>
          </a:xfrm>
          <a:custGeom>
            <a:avLst/>
            <a:gdLst>
              <a:gd name="T0" fmla="*/ 886 w 891"/>
              <a:gd name="T1" fmla="*/ 0 h 284"/>
              <a:gd name="T2" fmla="*/ 0 w 891"/>
              <a:gd name="T3" fmla="*/ 0 h 284"/>
              <a:gd name="T4" fmla="*/ 0 w 891"/>
              <a:gd name="T5" fmla="*/ 5 h 284"/>
              <a:gd name="T6" fmla="*/ 880 w 891"/>
              <a:gd name="T7" fmla="*/ 5 h 284"/>
              <a:gd name="T8" fmla="*/ 880 w 891"/>
              <a:gd name="T9" fmla="*/ 268 h 284"/>
              <a:gd name="T10" fmla="*/ 875 w 891"/>
              <a:gd name="T11" fmla="*/ 276 h 284"/>
              <a:gd name="T12" fmla="*/ 883 w 891"/>
              <a:gd name="T13" fmla="*/ 284 h 284"/>
              <a:gd name="T14" fmla="*/ 891 w 891"/>
              <a:gd name="T15" fmla="*/ 276 h 284"/>
              <a:gd name="T16" fmla="*/ 886 w 891"/>
              <a:gd name="T17" fmla="*/ 268 h 284"/>
              <a:gd name="T18" fmla="*/ 886 w 891"/>
              <a:gd name="T19" fmla="*/ 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1" h="284">
                <a:moveTo>
                  <a:pt x="886" y="0"/>
                </a:moveTo>
                <a:cubicBezTo>
                  <a:pt x="0" y="0"/>
                  <a:pt x="0" y="0"/>
                  <a:pt x="0" y="0"/>
                </a:cubicBezTo>
                <a:cubicBezTo>
                  <a:pt x="0" y="5"/>
                  <a:pt x="0" y="5"/>
                  <a:pt x="0" y="5"/>
                </a:cubicBezTo>
                <a:cubicBezTo>
                  <a:pt x="880" y="5"/>
                  <a:pt x="880" y="5"/>
                  <a:pt x="880" y="5"/>
                </a:cubicBezTo>
                <a:cubicBezTo>
                  <a:pt x="880" y="268"/>
                  <a:pt x="880" y="268"/>
                  <a:pt x="880" y="268"/>
                </a:cubicBezTo>
                <a:cubicBezTo>
                  <a:pt x="877" y="269"/>
                  <a:pt x="875" y="272"/>
                  <a:pt x="875" y="276"/>
                </a:cubicBezTo>
                <a:cubicBezTo>
                  <a:pt x="875" y="280"/>
                  <a:pt x="878" y="284"/>
                  <a:pt x="883" y="284"/>
                </a:cubicBezTo>
                <a:cubicBezTo>
                  <a:pt x="888" y="284"/>
                  <a:pt x="891" y="280"/>
                  <a:pt x="891" y="276"/>
                </a:cubicBezTo>
                <a:cubicBezTo>
                  <a:pt x="891" y="272"/>
                  <a:pt x="889" y="269"/>
                  <a:pt x="886" y="268"/>
                </a:cubicBezTo>
                <a:cubicBezTo>
                  <a:pt x="886" y="0"/>
                  <a:pt x="886" y="0"/>
                  <a:pt x="886" y="0"/>
                </a:cubicBezTo>
              </a:path>
            </a:pathLst>
          </a:custGeom>
          <a:solidFill>
            <a:schemeClr val="bg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11" name="Text Placeholder 5">
            <a:extLst>
              <a:ext uri="{FF2B5EF4-FFF2-40B4-BE49-F238E27FC236}">
                <a16:creationId xmlns:a16="http://schemas.microsoft.com/office/drawing/2014/main" id="{DE0F4A37-3173-408E-898A-7078523C8E4F}"/>
              </a:ext>
            </a:extLst>
          </p:cNvPr>
          <p:cNvSpPr txBox="1">
            <a:spLocks/>
          </p:cNvSpPr>
          <p:nvPr/>
        </p:nvSpPr>
        <p:spPr>
          <a:xfrm>
            <a:off x="881555" y="2919155"/>
            <a:ext cx="2060319" cy="482734"/>
          </a:xfrm>
          <a:prstGeom prst="rect">
            <a:avLst/>
          </a:prstGeom>
        </p:spPr>
        <p:txBody>
          <a:bodyPr vert="horz" lIns="91440" tIns="45720" rIns="91440" bIns="45720" rtlCol="0">
            <a:normAutofit/>
          </a:bodyPr>
          <a:lstStyle>
            <a:lvl1pPr marL="0" indent="0" algn="ctr" defTabSz="914400" rtl="0" eaLnBrk="1" latinLnBrk="0" hangingPunct="1">
              <a:lnSpc>
                <a:spcPct val="86000"/>
              </a:lnSpc>
              <a:spcBef>
                <a:spcPts val="0"/>
              </a:spcBef>
              <a:buFont typeface="Arial" panose="020B0604020202020204" pitchFamily="34" charset="0"/>
              <a:buNone/>
              <a:defRPr sz="1600" kern="120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10000"/>
              </a:lnSpc>
            </a:pPr>
            <a:r>
              <a:rPr lang="en-US" sz="100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rPr>
              <a:t>Lorem ipsum dolor sit </a:t>
            </a:r>
            <a:r>
              <a:rPr lang="id-ID" sz="100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rPr>
              <a:t>dudu </a:t>
            </a:r>
            <a:r>
              <a:rPr lang="en-US" sz="1000">
                <a:solidFill>
                  <a:schemeClr val="tx2"/>
                </a:solidFill>
                <a:latin typeface="Open Sans Light" panose="020B0306030504020204" pitchFamily="34" charset="0"/>
                <a:ea typeface="Open Sans Light" panose="020B0306030504020204" pitchFamily="34" charset="0"/>
                <a:cs typeface="Open Sans Light" panose="020B0306030504020204" pitchFamily="34" charset="0"/>
              </a:rPr>
              <a:t>amet, consectetur adipiscing elit. </a:t>
            </a:r>
            <a:endParaRPr lang="id-ID" sz="1000"/>
          </a:p>
        </p:txBody>
      </p:sp>
      <p:sp>
        <p:nvSpPr>
          <p:cNvPr id="412" name="TextBox 411">
            <a:extLst>
              <a:ext uri="{FF2B5EF4-FFF2-40B4-BE49-F238E27FC236}">
                <a16:creationId xmlns:a16="http://schemas.microsoft.com/office/drawing/2014/main" id="{89C62499-51E5-4829-8157-F230230EA6BB}"/>
              </a:ext>
            </a:extLst>
          </p:cNvPr>
          <p:cNvSpPr txBox="1"/>
          <p:nvPr/>
        </p:nvSpPr>
        <p:spPr>
          <a:xfrm>
            <a:off x="480062" y="1943899"/>
            <a:ext cx="3874394" cy="369332"/>
          </a:xfrm>
          <a:prstGeom prst="rect">
            <a:avLst/>
          </a:prstGeom>
          <a:noFill/>
        </p:spPr>
        <p:txBody>
          <a:bodyPr wrap="none" rtlCol="0">
            <a:spAutoFit/>
          </a:bodyPr>
          <a:lstStyle/>
          <a:p>
            <a:r>
              <a:rPr lang="en-US" dirty="0">
                <a:solidFill>
                  <a:schemeClr val="tx2"/>
                </a:solidFill>
              </a:rPr>
              <a:t>Geographical Distribution of Customers</a:t>
            </a:r>
            <a:endParaRPr lang="id-ID" dirty="0">
              <a:solidFill>
                <a:schemeClr val="tx2"/>
              </a:solidFill>
            </a:endParaRPr>
          </a:p>
        </p:txBody>
      </p:sp>
      <p:sp>
        <p:nvSpPr>
          <p:cNvPr id="431" name="Freeform 215">
            <a:extLst>
              <a:ext uri="{FF2B5EF4-FFF2-40B4-BE49-F238E27FC236}">
                <a16:creationId xmlns:a16="http://schemas.microsoft.com/office/drawing/2014/main" id="{1450214E-C88D-4A9E-B670-8D7C7135ADA7}"/>
              </a:ext>
            </a:extLst>
          </p:cNvPr>
          <p:cNvSpPr>
            <a:spLocks noEditPoints="1"/>
          </p:cNvSpPr>
          <p:nvPr/>
        </p:nvSpPr>
        <p:spPr bwMode="auto">
          <a:xfrm>
            <a:off x="540977" y="1613496"/>
            <a:ext cx="476522" cy="425296"/>
          </a:xfrm>
          <a:custGeom>
            <a:avLst/>
            <a:gdLst>
              <a:gd name="T0" fmla="*/ 183 w 349"/>
              <a:gd name="T1" fmla="*/ 117 h 289"/>
              <a:gd name="T2" fmla="*/ 198 w 349"/>
              <a:gd name="T3" fmla="*/ 182 h 289"/>
              <a:gd name="T4" fmla="*/ 198 w 349"/>
              <a:gd name="T5" fmla="*/ 131 h 289"/>
              <a:gd name="T6" fmla="*/ 89 w 349"/>
              <a:gd name="T7" fmla="*/ 129 h 289"/>
              <a:gd name="T8" fmla="*/ 82 w 349"/>
              <a:gd name="T9" fmla="*/ 166 h 289"/>
              <a:gd name="T10" fmla="*/ 112 w 349"/>
              <a:gd name="T11" fmla="*/ 111 h 289"/>
              <a:gd name="T12" fmla="*/ 149 w 349"/>
              <a:gd name="T13" fmla="*/ 209 h 289"/>
              <a:gd name="T14" fmla="*/ 144 w 349"/>
              <a:gd name="T15" fmla="*/ 105 h 289"/>
              <a:gd name="T16" fmla="*/ 319 w 349"/>
              <a:gd name="T17" fmla="*/ 0 h 289"/>
              <a:gd name="T18" fmla="*/ 346 w 349"/>
              <a:gd name="T19" fmla="*/ 205 h 289"/>
              <a:gd name="T20" fmla="*/ 349 w 349"/>
              <a:gd name="T21" fmla="*/ 8 h 289"/>
              <a:gd name="T22" fmla="*/ 144 w 349"/>
              <a:gd name="T23" fmla="*/ 236 h 289"/>
              <a:gd name="T24" fmla="*/ 77 w 349"/>
              <a:gd name="T25" fmla="*/ 213 h 289"/>
              <a:gd name="T26" fmla="*/ 50 w 349"/>
              <a:gd name="T27" fmla="*/ 158 h 289"/>
              <a:gd name="T28" fmla="*/ 77 w 349"/>
              <a:gd name="T29" fmla="*/ 100 h 289"/>
              <a:gd name="T30" fmla="*/ 144 w 349"/>
              <a:gd name="T31" fmla="*/ 78 h 289"/>
              <a:gd name="T32" fmla="*/ 210 w 349"/>
              <a:gd name="T33" fmla="*/ 100 h 289"/>
              <a:gd name="T34" fmla="*/ 240 w 349"/>
              <a:gd name="T35" fmla="*/ 158 h 289"/>
              <a:gd name="T36" fmla="*/ 210 w 349"/>
              <a:gd name="T37" fmla="*/ 213 h 289"/>
              <a:gd name="T38" fmla="*/ 144 w 349"/>
              <a:gd name="T39" fmla="*/ 236 h 289"/>
              <a:gd name="T40" fmla="*/ 252 w 349"/>
              <a:gd name="T41" fmla="*/ 174 h 289"/>
              <a:gd name="T42" fmla="*/ 235 w 349"/>
              <a:gd name="T43" fmla="*/ 107 h 289"/>
              <a:gd name="T44" fmla="*/ 166 w 349"/>
              <a:gd name="T45" fmla="*/ 68 h 289"/>
              <a:gd name="T46" fmla="*/ 82 w 349"/>
              <a:gd name="T47" fmla="*/ 80 h 289"/>
              <a:gd name="T48" fmla="*/ 35 w 349"/>
              <a:gd name="T49" fmla="*/ 139 h 289"/>
              <a:gd name="T50" fmla="*/ 52 w 349"/>
              <a:gd name="T51" fmla="*/ 209 h 289"/>
              <a:gd name="T52" fmla="*/ 121 w 349"/>
              <a:gd name="T53" fmla="*/ 248 h 289"/>
              <a:gd name="T54" fmla="*/ 200 w 349"/>
              <a:gd name="T55" fmla="*/ 236 h 289"/>
              <a:gd name="T56" fmla="*/ 294 w 349"/>
              <a:gd name="T57" fmla="*/ 289 h 289"/>
              <a:gd name="T58" fmla="*/ 299 w 349"/>
              <a:gd name="T59" fmla="*/ 277 h 289"/>
              <a:gd name="T60" fmla="*/ 302 w 349"/>
              <a:gd name="T61" fmla="*/ 0 h 289"/>
              <a:gd name="T62" fmla="*/ 270 w 349"/>
              <a:gd name="T63" fmla="*/ 158 h 289"/>
              <a:gd name="T64" fmla="*/ 252 w 349"/>
              <a:gd name="T65" fmla="*/ 209 h 289"/>
              <a:gd name="T66" fmla="*/ 230 w 349"/>
              <a:gd name="T67" fmla="*/ 80 h 289"/>
              <a:gd name="T68" fmla="*/ 260 w 349"/>
              <a:gd name="T69" fmla="*/ 115 h 289"/>
              <a:gd name="T70" fmla="*/ 270 w 349"/>
              <a:gd name="T71" fmla="*/ 158 h 289"/>
              <a:gd name="T72" fmla="*/ 168 w 349"/>
              <a:gd name="T73" fmla="*/ 53 h 289"/>
              <a:gd name="T74" fmla="*/ 32 w 349"/>
              <a:gd name="T75" fmla="*/ 209 h 289"/>
              <a:gd name="T76" fmla="*/ 32 w 349"/>
              <a:gd name="T77" fmla="*/ 209 h 289"/>
              <a:gd name="T78" fmla="*/ 208 w 349"/>
              <a:gd name="T79" fmla="*/ 66 h 289"/>
              <a:gd name="T80" fmla="*/ 151 w 349"/>
              <a:gd name="T81" fmla="*/ 0 h 289"/>
              <a:gd name="T82" fmla="*/ 144 w 349"/>
              <a:gd name="T83" fmla="*/ 51 h 289"/>
              <a:gd name="T84" fmla="*/ 79 w 349"/>
              <a:gd name="T85" fmla="*/ 0 h 289"/>
              <a:gd name="T86" fmla="*/ 97 w 349"/>
              <a:gd name="T87" fmla="*/ 0 h 289"/>
              <a:gd name="T88" fmla="*/ 5 w 349"/>
              <a:gd name="T89" fmla="*/ 205 h 289"/>
              <a:gd name="T90" fmla="*/ 10 w 349"/>
              <a:gd name="T91" fmla="*/ 0 h 289"/>
              <a:gd name="T92" fmla="*/ 65 w 349"/>
              <a:gd name="T93" fmla="*/ 76 h 289"/>
              <a:gd name="T94" fmla="*/ 47 w 349"/>
              <a:gd name="T95" fmla="*/ 90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49" h="289">
                <a:moveTo>
                  <a:pt x="168" y="205"/>
                </a:moveTo>
                <a:lnTo>
                  <a:pt x="176" y="203"/>
                </a:lnTo>
                <a:lnTo>
                  <a:pt x="183" y="199"/>
                </a:lnTo>
                <a:lnTo>
                  <a:pt x="183" y="117"/>
                </a:lnTo>
                <a:lnTo>
                  <a:pt x="176" y="111"/>
                </a:lnTo>
                <a:lnTo>
                  <a:pt x="168" y="109"/>
                </a:lnTo>
                <a:lnTo>
                  <a:pt x="168" y="205"/>
                </a:lnTo>
                <a:close/>
                <a:moveTo>
                  <a:pt x="198" y="182"/>
                </a:moveTo>
                <a:lnTo>
                  <a:pt x="205" y="170"/>
                </a:lnTo>
                <a:lnTo>
                  <a:pt x="208" y="158"/>
                </a:lnTo>
                <a:lnTo>
                  <a:pt x="205" y="143"/>
                </a:lnTo>
                <a:lnTo>
                  <a:pt x="198" y="131"/>
                </a:lnTo>
                <a:lnTo>
                  <a:pt x="198" y="182"/>
                </a:lnTo>
                <a:close/>
                <a:moveTo>
                  <a:pt x="97" y="193"/>
                </a:moveTo>
                <a:lnTo>
                  <a:pt x="97" y="123"/>
                </a:lnTo>
                <a:lnTo>
                  <a:pt x="89" y="129"/>
                </a:lnTo>
                <a:lnTo>
                  <a:pt x="84" y="137"/>
                </a:lnTo>
                <a:lnTo>
                  <a:pt x="82" y="148"/>
                </a:lnTo>
                <a:lnTo>
                  <a:pt x="79" y="158"/>
                </a:lnTo>
                <a:lnTo>
                  <a:pt x="82" y="166"/>
                </a:lnTo>
                <a:lnTo>
                  <a:pt x="84" y="176"/>
                </a:lnTo>
                <a:lnTo>
                  <a:pt x="89" y="184"/>
                </a:lnTo>
                <a:lnTo>
                  <a:pt x="97" y="193"/>
                </a:lnTo>
                <a:close/>
                <a:moveTo>
                  <a:pt x="112" y="111"/>
                </a:moveTo>
                <a:lnTo>
                  <a:pt x="112" y="203"/>
                </a:lnTo>
                <a:lnTo>
                  <a:pt x="126" y="207"/>
                </a:lnTo>
                <a:lnTo>
                  <a:pt x="144" y="209"/>
                </a:lnTo>
                <a:lnTo>
                  <a:pt x="149" y="209"/>
                </a:lnTo>
                <a:lnTo>
                  <a:pt x="151" y="209"/>
                </a:lnTo>
                <a:lnTo>
                  <a:pt x="151" y="105"/>
                </a:lnTo>
                <a:lnTo>
                  <a:pt x="149" y="105"/>
                </a:lnTo>
                <a:lnTo>
                  <a:pt x="144" y="105"/>
                </a:lnTo>
                <a:lnTo>
                  <a:pt x="126" y="107"/>
                </a:lnTo>
                <a:lnTo>
                  <a:pt x="112" y="111"/>
                </a:lnTo>
                <a:close/>
                <a:moveTo>
                  <a:pt x="334" y="0"/>
                </a:moveTo>
                <a:lnTo>
                  <a:pt x="319" y="0"/>
                </a:lnTo>
                <a:lnTo>
                  <a:pt x="319" y="209"/>
                </a:lnTo>
                <a:lnTo>
                  <a:pt x="334" y="209"/>
                </a:lnTo>
                <a:lnTo>
                  <a:pt x="339" y="209"/>
                </a:lnTo>
                <a:lnTo>
                  <a:pt x="346" y="205"/>
                </a:lnTo>
                <a:lnTo>
                  <a:pt x="349" y="201"/>
                </a:lnTo>
                <a:lnTo>
                  <a:pt x="349" y="197"/>
                </a:lnTo>
                <a:lnTo>
                  <a:pt x="349" y="12"/>
                </a:lnTo>
                <a:lnTo>
                  <a:pt x="349" y="8"/>
                </a:lnTo>
                <a:lnTo>
                  <a:pt x="346" y="4"/>
                </a:lnTo>
                <a:lnTo>
                  <a:pt x="339" y="0"/>
                </a:lnTo>
                <a:lnTo>
                  <a:pt x="334" y="0"/>
                </a:lnTo>
                <a:close/>
                <a:moveTo>
                  <a:pt x="144" y="236"/>
                </a:moveTo>
                <a:lnTo>
                  <a:pt x="124" y="234"/>
                </a:lnTo>
                <a:lnTo>
                  <a:pt x="107" y="230"/>
                </a:lnTo>
                <a:lnTo>
                  <a:pt x="92" y="221"/>
                </a:lnTo>
                <a:lnTo>
                  <a:pt x="77" y="213"/>
                </a:lnTo>
                <a:lnTo>
                  <a:pt x="65" y="201"/>
                </a:lnTo>
                <a:lnTo>
                  <a:pt x="57" y="189"/>
                </a:lnTo>
                <a:lnTo>
                  <a:pt x="50" y="172"/>
                </a:lnTo>
                <a:lnTo>
                  <a:pt x="50" y="158"/>
                </a:lnTo>
                <a:lnTo>
                  <a:pt x="50" y="141"/>
                </a:lnTo>
                <a:lnTo>
                  <a:pt x="57" y="127"/>
                </a:lnTo>
                <a:lnTo>
                  <a:pt x="65" y="113"/>
                </a:lnTo>
                <a:lnTo>
                  <a:pt x="77" y="100"/>
                </a:lnTo>
                <a:lnTo>
                  <a:pt x="92" y="92"/>
                </a:lnTo>
                <a:lnTo>
                  <a:pt x="107" y="84"/>
                </a:lnTo>
                <a:lnTo>
                  <a:pt x="124" y="80"/>
                </a:lnTo>
                <a:lnTo>
                  <a:pt x="144" y="78"/>
                </a:lnTo>
                <a:lnTo>
                  <a:pt x="163" y="80"/>
                </a:lnTo>
                <a:lnTo>
                  <a:pt x="181" y="84"/>
                </a:lnTo>
                <a:lnTo>
                  <a:pt x="198" y="92"/>
                </a:lnTo>
                <a:lnTo>
                  <a:pt x="210" y="100"/>
                </a:lnTo>
                <a:lnTo>
                  <a:pt x="223" y="113"/>
                </a:lnTo>
                <a:lnTo>
                  <a:pt x="230" y="127"/>
                </a:lnTo>
                <a:lnTo>
                  <a:pt x="238" y="141"/>
                </a:lnTo>
                <a:lnTo>
                  <a:pt x="240" y="158"/>
                </a:lnTo>
                <a:lnTo>
                  <a:pt x="238" y="172"/>
                </a:lnTo>
                <a:lnTo>
                  <a:pt x="230" y="189"/>
                </a:lnTo>
                <a:lnTo>
                  <a:pt x="223" y="201"/>
                </a:lnTo>
                <a:lnTo>
                  <a:pt x="210" y="213"/>
                </a:lnTo>
                <a:lnTo>
                  <a:pt x="198" y="221"/>
                </a:lnTo>
                <a:lnTo>
                  <a:pt x="181" y="230"/>
                </a:lnTo>
                <a:lnTo>
                  <a:pt x="163" y="234"/>
                </a:lnTo>
                <a:lnTo>
                  <a:pt x="144" y="236"/>
                </a:lnTo>
                <a:close/>
                <a:moveTo>
                  <a:pt x="228" y="217"/>
                </a:moveTo>
                <a:lnTo>
                  <a:pt x="240" y="205"/>
                </a:lnTo>
                <a:lnTo>
                  <a:pt x="247" y="191"/>
                </a:lnTo>
                <a:lnTo>
                  <a:pt x="252" y="174"/>
                </a:lnTo>
                <a:lnTo>
                  <a:pt x="255" y="158"/>
                </a:lnTo>
                <a:lnTo>
                  <a:pt x="252" y="139"/>
                </a:lnTo>
                <a:lnTo>
                  <a:pt x="245" y="121"/>
                </a:lnTo>
                <a:lnTo>
                  <a:pt x="235" y="107"/>
                </a:lnTo>
                <a:lnTo>
                  <a:pt x="223" y="92"/>
                </a:lnTo>
                <a:lnTo>
                  <a:pt x="205" y="80"/>
                </a:lnTo>
                <a:lnTo>
                  <a:pt x="188" y="72"/>
                </a:lnTo>
                <a:lnTo>
                  <a:pt x="166" y="68"/>
                </a:lnTo>
                <a:lnTo>
                  <a:pt x="144" y="66"/>
                </a:lnTo>
                <a:lnTo>
                  <a:pt x="121" y="68"/>
                </a:lnTo>
                <a:lnTo>
                  <a:pt x="102" y="72"/>
                </a:lnTo>
                <a:lnTo>
                  <a:pt x="82" y="80"/>
                </a:lnTo>
                <a:lnTo>
                  <a:pt x="65" y="92"/>
                </a:lnTo>
                <a:lnTo>
                  <a:pt x="52" y="107"/>
                </a:lnTo>
                <a:lnTo>
                  <a:pt x="42" y="121"/>
                </a:lnTo>
                <a:lnTo>
                  <a:pt x="35" y="139"/>
                </a:lnTo>
                <a:lnTo>
                  <a:pt x="32" y="158"/>
                </a:lnTo>
                <a:lnTo>
                  <a:pt x="35" y="176"/>
                </a:lnTo>
                <a:lnTo>
                  <a:pt x="42" y="193"/>
                </a:lnTo>
                <a:lnTo>
                  <a:pt x="52" y="209"/>
                </a:lnTo>
                <a:lnTo>
                  <a:pt x="65" y="221"/>
                </a:lnTo>
                <a:lnTo>
                  <a:pt x="82" y="234"/>
                </a:lnTo>
                <a:lnTo>
                  <a:pt x="102" y="242"/>
                </a:lnTo>
                <a:lnTo>
                  <a:pt x="121" y="248"/>
                </a:lnTo>
                <a:lnTo>
                  <a:pt x="144" y="248"/>
                </a:lnTo>
                <a:lnTo>
                  <a:pt x="163" y="248"/>
                </a:lnTo>
                <a:lnTo>
                  <a:pt x="183" y="244"/>
                </a:lnTo>
                <a:lnTo>
                  <a:pt x="200" y="236"/>
                </a:lnTo>
                <a:lnTo>
                  <a:pt x="215" y="225"/>
                </a:lnTo>
                <a:lnTo>
                  <a:pt x="289" y="287"/>
                </a:lnTo>
                <a:lnTo>
                  <a:pt x="292" y="287"/>
                </a:lnTo>
                <a:lnTo>
                  <a:pt x="294" y="289"/>
                </a:lnTo>
                <a:lnTo>
                  <a:pt x="299" y="287"/>
                </a:lnTo>
                <a:lnTo>
                  <a:pt x="302" y="283"/>
                </a:lnTo>
                <a:lnTo>
                  <a:pt x="302" y="279"/>
                </a:lnTo>
                <a:lnTo>
                  <a:pt x="299" y="277"/>
                </a:lnTo>
                <a:lnTo>
                  <a:pt x="228" y="217"/>
                </a:lnTo>
                <a:close/>
                <a:moveTo>
                  <a:pt x="287" y="209"/>
                </a:moveTo>
                <a:lnTo>
                  <a:pt x="302" y="209"/>
                </a:lnTo>
                <a:lnTo>
                  <a:pt x="302" y="0"/>
                </a:lnTo>
                <a:lnTo>
                  <a:pt x="287" y="0"/>
                </a:lnTo>
                <a:lnTo>
                  <a:pt x="287" y="209"/>
                </a:lnTo>
                <a:close/>
                <a:moveTo>
                  <a:pt x="270" y="209"/>
                </a:moveTo>
                <a:lnTo>
                  <a:pt x="270" y="158"/>
                </a:lnTo>
                <a:lnTo>
                  <a:pt x="270" y="170"/>
                </a:lnTo>
                <a:lnTo>
                  <a:pt x="267" y="184"/>
                </a:lnTo>
                <a:lnTo>
                  <a:pt x="260" y="197"/>
                </a:lnTo>
                <a:lnTo>
                  <a:pt x="252" y="209"/>
                </a:lnTo>
                <a:lnTo>
                  <a:pt x="270" y="209"/>
                </a:lnTo>
                <a:close/>
                <a:moveTo>
                  <a:pt x="270" y="0"/>
                </a:moveTo>
                <a:lnTo>
                  <a:pt x="230" y="0"/>
                </a:lnTo>
                <a:lnTo>
                  <a:pt x="230" y="80"/>
                </a:lnTo>
                <a:lnTo>
                  <a:pt x="240" y="88"/>
                </a:lnTo>
                <a:lnTo>
                  <a:pt x="247" y="96"/>
                </a:lnTo>
                <a:lnTo>
                  <a:pt x="255" y="105"/>
                </a:lnTo>
                <a:lnTo>
                  <a:pt x="260" y="115"/>
                </a:lnTo>
                <a:lnTo>
                  <a:pt x="265" y="125"/>
                </a:lnTo>
                <a:lnTo>
                  <a:pt x="267" y="135"/>
                </a:lnTo>
                <a:lnTo>
                  <a:pt x="270" y="146"/>
                </a:lnTo>
                <a:lnTo>
                  <a:pt x="270" y="158"/>
                </a:lnTo>
                <a:lnTo>
                  <a:pt x="270" y="0"/>
                </a:lnTo>
                <a:close/>
                <a:moveTo>
                  <a:pt x="183" y="0"/>
                </a:moveTo>
                <a:lnTo>
                  <a:pt x="168" y="0"/>
                </a:lnTo>
                <a:lnTo>
                  <a:pt x="168" y="53"/>
                </a:lnTo>
                <a:lnTo>
                  <a:pt x="176" y="55"/>
                </a:lnTo>
                <a:lnTo>
                  <a:pt x="183" y="57"/>
                </a:lnTo>
                <a:lnTo>
                  <a:pt x="183" y="0"/>
                </a:lnTo>
                <a:close/>
                <a:moveTo>
                  <a:pt x="32" y="209"/>
                </a:moveTo>
                <a:lnTo>
                  <a:pt x="35" y="209"/>
                </a:lnTo>
                <a:lnTo>
                  <a:pt x="32" y="209"/>
                </a:lnTo>
                <a:lnTo>
                  <a:pt x="32" y="207"/>
                </a:lnTo>
                <a:lnTo>
                  <a:pt x="32" y="209"/>
                </a:lnTo>
                <a:close/>
                <a:moveTo>
                  <a:pt x="215" y="0"/>
                </a:moveTo>
                <a:lnTo>
                  <a:pt x="198" y="0"/>
                </a:lnTo>
                <a:lnTo>
                  <a:pt x="198" y="64"/>
                </a:lnTo>
                <a:lnTo>
                  <a:pt x="208" y="66"/>
                </a:lnTo>
                <a:lnTo>
                  <a:pt x="215" y="70"/>
                </a:lnTo>
                <a:lnTo>
                  <a:pt x="215" y="0"/>
                </a:lnTo>
                <a:close/>
                <a:moveTo>
                  <a:pt x="151" y="51"/>
                </a:moveTo>
                <a:lnTo>
                  <a:pt x="151" y="0"/>
                </a:lnTo>
                <a:lnTo>
                  <a:pt x="112" y="0"/>
                </a:lnTo>
                <a:lnTo>
                  <a:pt x="112" y="55"/>
                </a:lnTo>
                <a:lnTo>
                  <a:pt x="129" y="53"/>
                </a:lnTo>
                <a:lnTo>
                  <a:pt x="144" y="51"/>
                </a:lnTo>
                <a:lnTo>
                  <a:pt x="149" y="51"/>
                </a:lnTo>
                <a:lnTo>
                  <a:pt x="151" y="51"/>
                </a:lnTo>
                <a:close/>
                <a:moveTo>
                  <a:pt x="97" y="0"/>
                </a:moveTo>
                <a:lnTo>
                  <a:pt x="79" y="0"/>
                </a:lnTo>
                <a:lnTo>
                  <a:pt x="79" y="66"/>
                </a:lnTo>
                <a:lnTo>
                  <a:pt x="89" y="64"/>
                </a:lnTo>
                <a:lnTo>
                  <a:pt x="97" y="59"/>
                </a:lnTo>
                <a:lnTo>
                  <a:pt x="97" y="0"/>
                </a:lnTo>
                <a:close/>
                <a:moveTo>
                  <a:pt x="0" y="12"/>
                </a:moveTo>
                <a:lnTo>
                  <a:pt x="0" y="197"/>
                </a:lnTo>
                <a:lnTo>
                  <a:pt x="3" y="201"/>
                </a:lnTo>
                <a:lnTo>
                  <a:pt x="5" y="205"/>
                </a:lnTo>
                <a:lnTo>
                  <a:pt x="10" y="209"/>
                </a:lnTo>
                <a:lnTo>
                  <a:pt x="18" y="209"/>
                </a:lnTo>
                <a:lnTo>
                  <a:pt x="18" y="0"/>
                </a:lnTo>
                <a:lnTo>
                  <a:pt x="10" y="0"/>
                </a:lnTo>
                <a:lnTo>
                  <a:pt x="5" y="4"/>
                </a:lnTo>
                <a:lnTo>
                  <a:pt x="3" y="8"/>
                </a:lnTo>
                <a:lnTo>
                  <a:pt x="0" y="12"/>
                </a:lnTo>
                <a:close/>
                <a:moveTo>
                  <a:pt x="65" y="76"/>
                </a:moveTo>
                <a:lnTo>
                  <a:pt x="65" y="0"/>
                </a:lnTo>
                <a:lnTo>
                  <a:pt x="32" y="0"/>
                </a:lnTo>
                <a:lnTo>
                  <a:pt x="32" y="107"/>
                </a:lnTo>
                <a:lnTo>
                  <a:pt x="47" y="90"/>
                </a:lnTo>
                <a:lnTo>
                  <a:pt x="65" y="76"/>
                </a:lnTo>
                <a:close/>
              </a:path>
            </a:pathLst>
          </a:custGeom>
          <a:solidFill>
            <a:schemeClr val="accent2"/>
          </a:solidFill>
          <a:ln>
            <a:noFill/>
          </a:ln>
        </p:spPr>
        <p:txBody>
          <a:bodyPr vert="horz" wrap="square" lIns="121920" tIns="60960" rIns="121920" bIns="60960" numCol="1" anchor="t" anchorCtr="0" compatLnSpc="1">
            <a:prstTxWarp prst="textNoShape">
              <a:avLst/>
            </a:prstTxWarp>
          </a:bodyPr>
          <a:lstStyle/>
          <a:p>
            <a:endParaRPr lang="en-US" sz="3200"/>
          </a:p>
        </p:txBody>
      </p:sp>
      <p:pic>
        <p:nvPicPr>
          <p:cNvPr id="417" name="Picture 416">
            <a:extLst>
              <a:ext uri="{FF2B5EF4-FFF2-40B4-BE49-F238E27FC236}">
                <a16:creationId xmlns:a16="http://schemas.microsoft.com/office/drawing/2014/main" id="{47B18333-0618-6E15-0641-660515D7EF8F}"/>
              </a:ext>
            </a:extLst>
          </p:cNvPr>
          <p:cNvPicPr>
            <a:picLocks noChangeAspect="1"/>
          </p:cNvPicPr>
          <p:nvPr/>
        </p:nvPicPr>
        <p:blipFill rotWithShape="1">
          <a:blip r:embed="rId2">
            <a:extLst>
              <a:ext uri="{28A0092B-C50C-407E-A947-70E740481C1C}">
                <a14:useLocalDpi xmlns:a14="http://schemas.microsoft.com/office/drawing/2010/main" val="0"/>
              </a:ext>
            </a:extLst>
          </a:blip>
          <a:srcRect l="3140" t="17710" r="3410" b="4492"/>
          <a:stretch/>
        </p:blipFill>
        <p:spPr>
          <a:xfrm>
            <a:off x="480063" y="2362362"/>
            <a:ext cx="5689788" cy="3269913"/>
          </a:xfrm>
          <a:prstGeom prst="rect">
            <a:avLst/>
          </a:prstGeom>
          <a:ln w="19050">
            <a:solidFill>
              <a:schemeClr val="tx2"/>
            </a:solidFill>
          </a:ln>
        </p:spPr>
      </p:pic>
      <p:pic>
        <p:nvPicPr>
          <p:cNvPr id="419" name="Picture 418">
            <a:extLst>
              <a:ext uri="{FF2B5EF4-FFF2-40B4-BE49-F238E27FC236}">
                <a16:creationId xmlns:a16="http://schemas.microsoft.com/office/drawing/2014/main" id="{9434EED5-82EE-145E-84C2-6E9223B05935}"/>
              </a:ext>
            </a:extLst>
          </p:cNvPr>
          <p:cNvPicPr>
            <a:picLocks noChangeAspect="1"/>
          </p:cNvPicPr>
          <p:nvPr/>
        </p:nvPicPr>
        <p:blipFill rotWithShape="1">
          <a:blip r:embed="rId2">
            <a:extLst>
              <a:ext uri="{28A0092B-C50C-407E-A947-70E740481C1C}">
                <a14:useLocalDpi xmlns:a14="http://schemas.microsoft.com/office/drawing/2010/main" val="0"/>
              </a:ext>
            </a:extLst>
          </a:blip>
          <a:srcRect l="72163" t="11836" r="5078" b="82445"/>
          <a:stretch/>
        </p:blipFill>
        <p:spPr>
          <a:xfrm>
            <a:off x="4527757" y="5331685"/>
            <a:ext cx="1531917" cy="265754"/>
          </a:xfrm>
          <a:prstGeom prst="rect">
            <a:avLst/>
          </a:prstGeom>
        </p:spPr>
      </p:pic>
      <p:sp>
        <p:nvSpPr>
          <p:cNvPr id="421" name="Freeform 132">
            <a:extLst>
              <a:ext uri="{FF2B5EF4-FFF2-40B4-BE49-F238E27FC236}">
                <a16:creationId xmlns:a16="http://schemas.microsoft.com/office/drawing/2014/main" id="{AC1A7B47-9BD1-7496-9C33-F9C284739CC0}"/>
              </a:ext>
            </a:extLst>
          </p:cNvPr>
          <p:cNvSpPr>
            <a:spLocks noEditPoints="1"/>
          </p:cNvSpPr>
          <p:nvPr/>
        </p:nvSpPr>
        <p:spPr bwMode="auto">
          <a:xfrm>
            <a:off x="10699758" y="1863645"/>
            <a:ext cx="476522" cy="423823"/>
          </a:xfrm>
          <a:custGeom>
            <a:avLst/>
            <a:gdLst>
              <a:gd name="T0" fmla="*/ 151 w 349"/>
              <a:gd name="T1" fmla="*/ 172 h 288"/>
              <a:gd name="T2" fmla="*/ 198 w 349"/>
              <a:gd name="T3" fmla="*/ 264 h 288"/>
              <a:gd name="T4" fmla="*/ 307 w 349"/>
              <a:gd name="T5" fmla="*/ 24 h 288"/>
              <a:gd name="T6" fmla="*/ 28 w 349"/>
              <a:gd name="T7" fmla="*/ 125 h 288"/>
              <a:gd name="T8" fmla="*/ 346 w 349"/>
              <a:gd name="T9" fmla="*/ 2 h 288"/>
              <a:gd name="T10" fmla="*/ 339 w 349"/>
              <a:gd name="T11" fmla="*/ 0 h 288"/>
              <a:gd name="T12" fmla="*/ 336 w 349"/>
              <a:gd name="T13" fmla="*/ 0 h 288"/>
              <a:gd name="T14" fmla="*/ 5 w 349"/>
              <a:gd name="T15" fmla="*/ 118 h 288"/>
              <a:gd name="T16" fmla="*/ 5 w 349"/>
              <a:gd name="T17" fmla="*/ 118 h 288"/>
              <a:gd name="T18" fmla="*/ 0 w 349"/>
              <a:gd name="T19" fmla="*/ 120 h 288"/>
              <a:gd name="T20" fmla="*/ 0 w 349"/>
              <a:gd name="T21" fmla="*/ 129 h 288"/>
              <a:gd name="T22" fmla="*/ 5 w 349"/>
              <a:gd name="T23" fmla="*/ 131 h 288"/>
              <a:gd name="T24" fmla="*/ 191 w 349"/>
              <a:gd name="T25" fmla="*/ 282 h 288"/>
              <a:gd name="T26" fmla="*/ 193 w 349"/>
              <a:gd name="T27" fmla="*/ 286 h 288"/>
              <a:gd name="T28" fmla="*/ 203 w 349"/>
              <a:gd name="T29" fmla="*/ 286 h 288"/>
              <a:gd name="T30" fmla="*/ 205 w 349"/>
              <a:gd name="T31" fmla="*/ 284 h 288"/>
              <a:gd name="T32" fmla="*/ 205 w 349"/>
              <a:gd name="T33" fmla="*/ 284 h 288"/>
              <a:gd name="T34" fmla="*/ 346 w 349"/>
              <a:gd name="T35" fmla="*/ 8 h 288"/>
              <a:gd name="T36" fmla="*/ 349 w 349"/>
              <a:gd name="T37" fmla="*/ 8 h 288"/>
              <a:gd name="T38" fmla="*/ 126 w 349"/>
              <a:gd name="T39" fmla="*/ 217 h 288"/>
              <a:gd name="T40" fmla="*/ 121 w 349"/>
              <a:gd name="T41" fmla="*/ 217 h 288"/>
              <a:gd name="T42" fmla="*/ 94 w 349"/>
              <a:gd name="T43" fmla="*/ 239 h 288"/>
              <a:gd name="T44" fmla="*/ 97 w 349"/>
              <a:gd name="T45" fmla="*/ 248 h 288"/>
              <a:gd name="T46" fmla="*/ 107 w 349"/>
              <a:gd name="T47" fmla="*/ 248 h 288"/>
              <a:gd name="T48" fmla="*/ 131 w 349"/>
              <a:gd name="T49" fmla="*/ 227 h 288"/>
              <a:gd name="T50" fmla="*/ 134 w 349"/>
              <a:gd name="T51" fmla="*/ 223 h 288"/>
              <a:gd name="T52" fmla="*/ 126 w 349"/>
              <a:gd name="T53" fmla="*/ 217 h 288"/>
              <a:gd name="T54" fmla="*/ 124 w 349"/>
              <a:gd name="T55" fmla="*/ 184 h 288"/>
              <a:gd name="T56" fmla="*/ 117 w 349"/>
              <a:gd name="T57" fmla="*/ 184 h 288"/>
              <a:gd name="T58" fmla="*/ 33 w 349"/>
              <a:gd name="T59" fmla="*/ 250 h 288"/>
              <a:gd name="T60" fmla="*/ 33 w 349"/>
              <a:gd name="T61" fmla="*/ 256 h 288"/>
              <a:gd name="T62" fmla="*/ 40 w 349"/>
              <a:gd name="T63" fmla="*/ 262 h 288"/>
              <a:gd name="T64" fmla="*/ 45 w 349"/>
              <a:gd name="T65" fmla="*/ 260 h 288"/>
              <a:gd name="T66" fmla="*/ 126 w 349"/>
              <a:gd name="T67" fmla="*/ 192 h 288"/>
              <a:gd name="T68" fmla="*/ 77 w 349"/>
              <a:gd name="T69" fmla="*/ 194 h 288"/>
              <a:gd name="T70" fmla="*/ 87 w 349"/>
              <a:gd name="T71" fmla="*/ 186 h 288"/>
              <a:gd name="T72" fmla="*/ 84 w 349"/>
              <a:gd name="T73" fmla="*/ 178 h 288"/>
              <a:gd name="T74" fmla="*/ 77 w 349"/>
              <a:gd name="T75" fmla="*/ 178 h 288"/>
              <a:gd name="T76" fmla="*/ 65 w 349"/>
              <a:gd name="T77" fmla="*/ 184 h 288"/>
              <a:gd name="T78" fmla="*/ 62 w 349"/>
              <a:gd name="T79" fmla="*/ 190 h 288"/>
              <a:gd name="T80" fmla="*/ 72 w 349"/>
              <a:gd name="T81" fmla="*/ 196 h 288"/>
              <a:gd name="T82" fmla="*/ 77 w 349"/>
              <a:gd name="T83" fmla="*/ 19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9" h="288">
                <a:moveTo>
                  <a:pt x="198" y="264"/>
                </a:moveTo>
                <a:lnTo>
                  <a:pt x="151" y="172"/>
                </a:lnTo>
                <a:lnTo>
                  <a:pt x="317" y="34"/>
                </a:lnTo>
                <a:lnTo>
                  <a:pt x="198" y="264"/>
                </a:lnTo>
                <a:close/>
                <a:moveTo>
                  <a:pt x="28" y="125"/>
                </a:moveTo>
                <a:lnTo>
                  <a:pt x="307" y="24"/>
                </a:lnTo>
                <a:lnTo>
                  <a:pt x="141" y="161"/>
                </a:lnTo>
                <a:lnTo>
                  <a:pt x="28" y="125"/>
                </a:lnTo>
                <a:close/>
                <a:moveTo>
                  <a:pt x="349" y="6"/>
                </a:moveTo>
                <a:lnTo>
                  <a:pt x="346" y="2"/>
                </a:lnTo>
                <a:lnTo>
                  <a:pt x="341" y="0"/>
                </a:lnTo>
                <a:lnTo>
                  <a:pt x="339" y="0"/>
                </a:lnTo>
                <a:lnTo>
                  <a:pt x="336" y="0"/>
                </a:lnTo>
                <a:lnTo>
                  <a:pt x="336" y="0"/>
                </a:lnTo>
                <a:lnTo>
                  <a:pt x="5" y="118"/>
                </a:lnTo>
                <a:lnTo>
                  <a:pt x="5" y="118"/>
                </a:lnTo>
                <a:lnTo>
                  <a:pt x="5" y="118"/>
                </a:lnTo>
                <a:lnTo>
                  <a:pt x="5" y="118"/>
                </a:lnTo>
                <a:lnTo>
                  <a:pt x="5" y="118"/>
                </a:lnTo>
                <a:lnTo>
                  <a:pt x="0" y="120"/>
                </a:lnTo>
                <a:lnTo>
                  <a:pt x="0" y="125"/>
                </a:lnTo>
                <a:lnTo>
                  <a:pt x="0" y="129"/>
                </a:lnTo>
                <a:lnTo>
                  <a:pt x="5" y="131"/>
                </a:lnTo>
                <a:lnTo>
                  <a:pt x="5" y="131"/>
                </a:lnTo>
                <a:lnTo>
                  <a:pt x="136" y="176"/>
                </a:lnTo>
                <a:lnTo>
                  <a:pt x="191" y="282"/>
                </a:lnTo>
                <a:lnTo>
                  <a:pt x="191" y="282"/>
                </a:lnTo>
                <a:lnTo>
                  <a:pt x="193" y="286"/>
                </a:lnTo>
                <a:lnTo>
                  <a:pt x="198" y="288"/>
                </a:lnTo>
                <a:lnTo>
                  <a:pt x="203" y="286"/>
                </a:lnTo>
                <a:lnTo>
                  <a:pt x="205" y="284"/>
                </a:lnTo>
                <a:lnTo>
                  <a:pt x="205" y="284"/>
                </a:lnTo>
                <a:lnTo>
                  <a:pt x="205" y="284"/>
                </a:lnTo>
                <a:lnTo>
                  <a:pt x="205" y="284"/>
                </a:lnTo>
                <a:lnTo>
                  <a:pt x="205" y="284"/>
                </a:lnTo>
                <a:lnTo>
                  <a:pt x="346" y="8"/>
                </a:lnTo>
                <a:lnTo>
                  <a:pt x="346" y="8"/>
                </a:lnTo>
                <a:lnTo>
                  <a:pt x="349" y="8"/>
                </a:lnTo>
                <a:lnTo>
                  <a:pt x="349" y="6"/>
                </a:lnTo>
                <a:close/>
                <a:moveTo>
                  <a:pt x="126" y="217"/>
                </a:moveTo>
                <a:lnTo>
                  <a:pt x="124" y="217"/>
                </a:lnTo>
                <a:lnTo>
                  <a:pt x="121" y="217"/>
                </a:lnTo>
                <a:lnTo>
                  <a:pt x="97" y="237"/>
                </a:lnTo>
                <a:lnTo>
                  <a:pt x="94" y="239"/>
                </a:lnTo>
                <a:lnTo>
                  <a:pt x="94" y="241"/>
                </a:lnTo>
                <a:lnTo>
                  <a:pt x="97" y="248"/>
                </a:lnTo>
                <a:lnTo>
                  <a:pt x="102" y="250"/>
                </a:lnTo>
                <a:lnTo>
                  <a:pt x="107" y="248"/>
                </a:lnTo>
                <a:lnTo>
                  <a:pt x="109" y="248"/>
                </a:lnTo>
                <a:lnTo>
                  <a:pt x="131" y="227"/>
                </a:lnTo>
                <a:lnTo>
                  <a:pt x="134" y="225"/>
                </a:lnTo>
                <a:lnTo>
                  <a:pt x="134" y="223"/>
                </a:lnTo>
                <a:lnTo>
                  <a:pt x="131" y="217"/>
                </a:lnTo>
                <a:lnTo>
                  <a:pt x="126" y="217"/>
                </a:lnTo>
                <a:close/>
                <a:moveTo>
                  <a:pt x="126" y="190"/>
                </a:moveTo>
                <a:lnTo>
                  <a:pt x="124" y="184"/>
                </a:lnTo>
                <a:lnTo>
                  <a:pt x="119" y="182"/>
                </a:lnTo>
                <a:lnTo>
                  <a:pt x="117" y="184"/>
                </a:lnTo>
                <a:lnTo>
                  <a:pt x="114" y="184"/>
                </a:lnTo>
                <a:lnTo>
                  <a:pt x="33" y="250"/>
                </a:lnTo>
                <a:lnTo>
                  <a:pt x="33" y="254"/>
                </a:lnTo>
                <a:lnTo>
                  <a:pt x="33" y="256"/>
                </a:lnTo>
                <a:lnTo>
                  <a:pt x="33" y="260"/>
                </a:lnTo>
                <a:lnTo>
                  <a:pt x="40" y="262"/>
                </a:lnTo>
                <a:lnTo>
                  <a:pt x="42" y="262"/>
                </a:lnTo>
                <a:lnTo>
                  <a:pt x="45" y="260"/>
                </a:lnTo>
                <a:lnTo>
                  <a:pt x="124" y="194"/>
                </a:lnTo>
                <a:lnTo>
                  <a:pt x="126" y="192"/>
                </a:lnTo>
                <a:lnTo>
                  <a:pt x="126" y="190"/>
                </a:lnTo>
                <a:close/>
                <a:moveTo>
                  <a:pt x="77" y="194"/>
                </a:moveTo>
                <a:lnTo>
                  <a:pt x="84" y="188"/>
                </a:lnTo>
                <a:lnTo>
                  <a:pt x="87" y="186"/>
                </a:lnTo>
                <a:lnTo>
                  <a:pt x="87" y="182"/>
                </a:lnTo>
                <a:lnTo>
                  <a:pt x="84" y="178"/>
                </a:lnTo>
                <a:lnTo>
                  <a:pt x="79" y="176"/>
                </a:lnTo>
                <a:lnTo>
                  <a:pt x="77" y="178"/>
                </a:lnTo>
                <a:lnTo>
                  <a:pt x="72" y="178"/>
                </a:lnTo>
                <a:lnTo>
                  <a:pt x="65" y="184"/>
                </a:lnTo>
                <a:lnTo>
                  <a:pt x="65" y="186"/>
                </a:lnTo>
                <a:lnTo>
                  <a:pt x="62" y="190"/>
                </a:lnTo>
                <a:lnTo>
                  <a:pt x="65" y="194"/>
                </a:lnTo>
                <a:lnTo>
                  <a:pt x="72" y="196"/>
                </a:lnTo>
                <a:lnTo>
                  <a:pt x="75" y="196"/>
                </a:lnTo>
                <a:lnTo>
                  <a:pt x="77" y="194"/>
                </a:ln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422" name="Rounded Rectangle 26">
            <a:extLst>
              <a:ext uri="{FF2B5EF4-FFF2-40B4-BE49-F238E27FC236}">
                <a16:creationId xmlns:a16="http://schemas.microsoft.com/office/drawing/2014/main" id="{158FB319-3B27-3727-19C9-848C359499EA}"/>
              </a:ext>
            </a:extLst>
          </p:cNvPr>
          <p:cNvSpPr/>
          <p:nvPr/>
        </p:nvSpPr>
        <p:spPr>
          <a:xfrm>
            <a:off x="534084" y="5281967"/>
            <a:ext cx="2195199" cy="679089"/>
          </a:xfrm>
          <a:prstGeom prst="roundRect">
            <a:avLst>
              <a:gd name="adj" fmla="val 1066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latin typeface="Montserrat" panose="00000500000000000000" pitchFamily="50" charset="0"/>
              </a:rPr>
              <a:t>Texas and California represent the biggest share </a:t>
            </a:r>
            <a:endParaRPr lang="en-GB" sz="1200" b="1" dirty="0">
              <a:solidFill>
                <a:schemeClr val="bg1"/>
              </a:solidFill>
              <a:latin typeface="Montserrat" panose="00000500000000000000" pitchFamily="50" charset="0"/>
            </a:endParaRPr>
          </a:p>
        </p:txBody>
      </p:sp>
      <p:pic>
        <p:nvPicPr>
          <p:cNvPr id="425" name="Picture 424">
            <a:extLst>
              <a:ext uri="{FF2B5EF4-FFF2-40B4-BE49-F238E27FC236}">
                <a16:creationId xmlns:a16="http://schemas.microsoft.com/office/drawing/2014/main" id="{1EDA974F-25FC-F6BF-D9A6-17775790C3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2601" y="2361758"/>
            <a:ext cx="5859819" cy="3269913"/>
          </a:xfrm>
          <a:prstGeom prst="rect">
            <a:avLst/>
          </a:prstGeom>
          <a:ln w="19050">
            <a:solidFill>
              <a:schemeClr val="tx2"/>
            </a:solidFill>
          </a:ln>
        </p:spPr>
      </p:pic>
      <p:sp>
        <p:nvSpPr>
          <p:cNvPr id="426" name="Rounded Rectangle 26">
            <a:extLst>
              <a:ext uri="{FF2B5EF4-FFF2-40B4-BE49-F238E27FC236}">
                <a16:creationId xmlns:a16="http://schemas.microsoft.com/office/drawing/2014/main" id="{531C5A48-EA75-F51A-216C-678DC9C5E82A}"/>
              </a:ext>
            </a:extLst>
          </p:cNvPr>
          <p:cNvSpPr/>
          <p:nvPr/>
        </p:nvSpPr>
        <p:spPr>
          <a:xfrm>
            <a:off x="6588273" y="5193964"/>
            <a:ext cx="2580219" cy="758778"/>
          </a:xfrm>
          <a:prstGeom prst="roundRect">
            <a:avLst>
              <a:gd name="adj" fmla="val 1066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latin typeface="Montserrat" panose="00000500000000000000" pitchFamily="50" charset="0"/>
              </a:rPr>
              <a:t>However, the highest churn rate belongs to North Dakota (50%) and Maine (42%)</a:t>
            </a:r>
            <a:endParaRPr lang="en-GB" sz="1200" b="1" dirty="0">
              <a:solidFill>
                <a:schemeClr val="bg1"/>
              </a:solidFill>
              <a:latin typeface="Montserrat" panose="00000500000000000000" pitchFamily="50" charset="0"/>
            </a:endParaRPr>
          </a:p>
        </p:txBody>
      </p:sp>
      <p:sp>
        <p:nvSpPr>
          <p:cNvPr id="19" name="Source">
            <a:extLst>
              <a:ext uri="{FF2B5EF4-FFF2-40B4-BE49-F238E27FC236}">
                <a16:creationId xmlns:a16="http://schemas.microsoft.com/office/drawing/2014/main" id="{5A6C86A2-7B60-0687-C26F-086D69458A25}"/>
              </a:ext>
            </a:extLst>
          </p:cNvPr>
          <p:cNvSpPr txBox="1">
            <a:spLocks noChangeAspect="1"/>
          </p:cNvSpPr>
          <p:nvPr/>
        </p:nvSpPr>
        <p:spPr>
          <a:xfrm>
            <a:off x="8326765" y="2491024"/>
            <a:ext cx="916223" cy="613559"/>
          </a:xfrm>
          <a:prstGeom prst="rect">
            <a:avLst/>
          </a:prstGeom>
          <a:blipFill>
            <a:blip r:embed="rId4"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a:blipFill>
        </p:spPr>
        <p:txBody>
          <a:bodyPr wrap="square" lIns="0" tIns="0" rIns="0" bIns="0" rtlCol="0" anchor="ctr" anchorCtr="1">
            <a:noAutofit/>
          </a:bodyPr>
          <a:lstStyle/>
          <a:p>
            <a:pPr defTabSz="935138"/>
            <a:r>
              <a:rPr lang="en-GB" sz="1300">
                <a:solidFill>
                  <a:srgbClr val="CC0000"/>
                </a:solidFill>
              </a:rPr>
              <a:t> </a:t>
            </a:r>
            <a:endParaRPr lang="en-GB" sz="1300" dirty="0">
              <a:solidFill>
                <a:srgbClr val="CC0000"/>
              </a:solidFill>
            </a:endParaRPr>
          </a:p>
        </p:txBody>
      </p:sp>
      <p:sp>
        <p:nvSpPr>
          <p:cNvPr id="20" name="Source">
            <a:extLst>
              <a:ext uri="{FF2B5EF4-FFF2-40B4-BE49-F238E27FC236}">
                <a16:creationId xmlns:a16="http://schemas.microsoft.com/office/drawing/2014/main" id="{E672FDBB-B01E-8DAD-58C9-B45B4C2DBB13}"/>
              </a:ext>
            </a:extLst>
          </p:cNvPr>
          <p:cNvSpPr txBox="1">
            <a:spLocks noChangeAspect="1"/>
          </p:cNvSpPr>
          <p:nvPr/>
        </p:nvSpPr>
        <p:spPr>
          <a:xfrm>
            <a:off x="11459887" y="2919155"/>
            <a:ext cx="458111" cy="306779"/>
          </a:xfrm>
          <a:prstGeom prst="rect">
            <a:avLst/>
          </a:prstGeom>
          <a:blipFill>
            <a:blip r:embed="rId4"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a:blipFill>
        </p:spPr>
        <p:txBody>
          <a:bodyPr wrap="square" lIns="0" tIns="0" rIns="0" bIns="0" rtlCol="0" anchor="ctr" anchorCtr="1">
            <a:noAutofit/>
          </a:bodyPr>
          <a:lstStyle/>
          <a:p>
            <a:pPr defTabSz="935138"/>
            <a:r>
              <a:rPr lang="en-GB" sz="1300">
                <a:solidFill>
                  <a:srgbClr val="CC0000"/>
                </a:solidFill>
              </a:rPr>
              <a:t> </a:t>
            </a:r>
            <a:endParaRPr lang="en-GB" sz="1300" dirty="0">
              <a:solidFill>
                <a:srgbClr val="CC0000"/>
              </a:solidFill>
            </a:endParaRPr>
          </a:p>
        </p:txBody>
      </p:sp>
      <p:sp>
        <p:nvSpPr>
          <p:cNvPr id="21" name="Source">
            <a:extLst>
              <a:ext uri="{FF2B5EF4-FFF2-40B4-BE49-F238E27FC236}">
                <a16:creationId xmlns:a16="http://schemas.microsoft.com/office/drawing/2014/main" id="{0527E7FC-F749-9E8F-9B49-5F5D83C8C5BC}"/>
              </a:ext>
            </a:extLst>
          </p:cNvPr>
          <p:cNvSpPr txBox="1">
            <a:spLocks noChangeAspect="1"/>
          </p:cNvSpPr>
          <p:nvPr/>
        </p:nvSpPr>
        <p:spPr>
          <a:xfrm>
            <a:off x="2756087" y="4213422"/>
            <a:ext cx="916223" cy="613559"/>
          </a:xfrm>
          <a:prstGeom prst="rect">
            <a:avLst/>
          </a:prstGeom>
          <a:blipFill>
            <a:blip r:embed="rId4"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a:blipFill>
        </p:spPr>
        <p:txBody>
          <a:bodyPr wrap="square" lIns="0" tIns="0" rIns="0" bIns="0" rtlCol="0" anchor="ctr" anchorCtr="1">
            <a:noAutofit/>
          </a:bodyPr>
          <a:lstStyle/>
          <a:p>
            <a:pPr defTabSz="935138"/>
            <a:r>
              <a:rPr lang="en-GB" sz="1300">
                <a:solidFill>
                  <a:srgbClr val="CC0000"/>
                </a:solidFill>
              </a:rPr>
              <a:t> </a:t>
            </a:r>
            <a:endParaRPr lang="en-GB" sz="1300" dirty="0">
              <a:solidFill>
                <a:srgbClr val="CC0000"/>
              </a:solidFill>
            </a:endParaRPr>
          </a:p>
        </p:txBody>
      </p:sp>
      <p:sp>
        <p:nvSpPr>
          <p:cNvPr id="22" name="Source">
            <a:extLst>
              <a:ext uri="{FF2B5EF4-FFF2-40B4-BE49-F238E27FC236}">
                <a16:creationId xmlns:a16="http://schemas.microsoft.com/office/drawing/2014/main" id="{315DF550-A365-481C-9EA7-1BCCF6EC755D}"/>
              </a:ext>
            </a:extLst>
          </p:cNvPr>
          <p:cNvSpPr txBox="1">
            <a:spLocks noChangeAspect="1"/>
          </p:cNvSpPr>
          <p:nvPr/>
        </p:nvSpPr>
        <p:spPr>
          <a:xfrm>
            <a:off x="1204455" y="3696222"/>
            <a:ext cx="916223" cy="613559"/>
          </a:xfrm>
          <a:prstGeom prst="rect">
            <a:avLst/>
          </a:prstGeom>
          <a:blipFill>
            <a:blip r:embed="rId4"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a:blipFill>
        </p:spPr>
        <p:txBody>
          <a:bodyPr wrap="square" lIns="0" tIns="0" rIns="0" bIns="0" rtlCol="0" anchor="ctr" anchorCtr="1">
            <a:noAutofit/>
          </a:bodyPr>
          <a:lstStyle/>
          <a:p>
            <a:pPr defTabSz="935138"/>
            <a:r>
              <a:rPr lang="en-GB" sz="1300">
                <a:solidFill>
                  <a:srgbClr val="CC0000"/>
                </a:solidFill>
              </a:rPr>
              <a:t> </a:t>
            </a:r>
            <a:endParaRPr lang="en-GB" sz="1300" dirty="0">
              <a:solidFill>
                <a:srgbClr val="CC0000"/>
              </a:solidFill>
            </a:endParaRPr>
          </a:p>
        </p:txBody>
      </p:sp>
    </p:spTree>
    <p:extLst>
      <p:ext uri="{BB962C8B-B14F-4D97-AF65-F5344CB8AC3E}">
        <p14:creationId xmlns:p14="http://schemas.microsoft.com/office/powerpoint/2010/main" val="26646040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8">
            <a:extLst>
              <a:ext uri="{FF2B5EF4-FFF2-40B4-BE49-F238E27FC236}">
                <a16:creationId xmlns:a16="http://schemas.microsoft.com/office/drawing/2014/main" id="{85BC202B-7340-4F5D-89C2-A7CABFE8A247}"/>
              </a:ext>
            </a:extLst>
          </p:cNvPr>
          <p:cNvPicPr>
            <a:picLocks noGrp="1" noChangeAspect="1"/>
          </p:cNvPicPr>
          <p:nvPr>
            <p:ph type="pic" sz="quarter" idx="12"/>
          </p:nvPr>
        </p:nvPicPr>
        <p:blipFill>
          <a:blip r:embed="rId2"/>
          <a:srcRect l="18472" r="18472"/>
          <a:stretch>
            <a:fillRect/>
          </a:stretch>
        </p:blipFill>
        <p:spPr>
          <a:xfrm>
            <a:off x="178609" y="3725979"/>
            <a:ext cx="2633555" cy="3137095"/>
          </a:xfrm>
        </p:spPr>
      </p:pic>
      <p:pic>
        <p:nvPicPr>
          <p:cNvPr id="8" name="Picture Placeholder 7">
            <a:extLst>
              <a:ext uri="{FF2B5EF4-FFF2-40B4-BE49-F238E27FC236}">
                <a16:creationId xmlns:a16="http://schemas.microsoft.com/office/drawing/2014/main" id="{2DF68A32-9ACD-4812-B555-D329FA171CB1}"/>
              </a:ext>
            </a:extLst>
          </p:cNvPr>
          <p:cNvPicPr>
            <a:picLocks noGrp="1" noChangeAspect="1"/>
          </p:cNvPicPr>
          <p:nvPr>
            <p:ph type="pic" sz="quarter" idx="13"/>
          </p:nvPr>
        </p:nvPicPr>
        <p:blipFill>
          <a:blip r:embed="rId3"/>
          <a:srcRect l="20175" r="20175"/>
          <a:stretch>
            <a:fillRect/>
          </a:stretch>
        </p:blipFill>
        <p:spPr>
          <a:xfrm>
            <a:off x="178608" y="490615"/>
            <a:ext cx="2633555" cy="3137095"/>
          </a:xfrm>
        </p:spPr>
      </p:pic>
      <p:sp>
        <p:nvSpPr>
          <p:cNvPr id="25" name="TextBox 24">
            <a:extLst>
              <a:ext uri="{FF2B5EF4-FFF2-40B4-BE49-F238E27FC236}">
                <a16:creationId xmlns:a16="http://schemas.microsoft.com/office/drawing/2014/main" id="{56878699-F0AC-401C-8A0E-BA4E90154186}"/>
              </a:ext>
            </a:extLst>
          </p:cNvPr>
          <p:cNvSpPr txBox="1"/>
          <p:nvPr/>
        </p:nvSpPr>
        <p:spPr>
          <a:xfrm>
            <a:off x="3407123" y="1031576"/>
            <a:ext cx="5377754" cy="496161"/>
          </a:xfrm>
          <a:prstGeom prst="rect">
            <a:avLst/>
          </a:prstGeom>
          <a:noFill/>
        </p:spPr>
        <p:txBody>
          <a:bodyPr wrap="square" rtlCol="0">
            <a:spAutoFit/>
          </a:bodyPr>
          <a:lstStyle/>
          <a:p>
            <a:pPr algn="ctr">
              <a:lnSpc>
                <a:spcPct val="80000"/>
              </a:lnSpc>
            </a:pPr>
            <a:r>
              <a:rPr lang="en-US" sz="3200" dirty="0">
                <a:solidFill>
                  <a:schemeClr val="tx1">
                    <a:lumMod val="85000"/>
                    <a:lumOff val="15000"/>
                  </a:schemeClr>
                </a:solidFill>
                <a:latin typeface="Montserrat" panose="00000500000000000000" pitchFamily="50" charset="0"/>
                <a:ea typeface="Lato Black" panose="020F0502020204030203" pitchFamily="34" charset="0"/>
                <a:cs typeface="Lato Black" panose="020F0502020204030203" pitchFamily="34" charset="0"/>
              </a:rPr>
              <a:t>Customer Segmentation</a:t>
            </a:r>
          </a:p>
        </p:txBody>
      </p:sp>
      <p:sp>
        <p:nvSpPr>
          <p:cNvPr id="26" name="Rectangle 25">
            <a:extLst>
              <a:ext uri="{FF2B5EF4-FFF2-40B4-BE49-F238E27FC236}">
                <a16:creationId xmlns:a16="http://schemas.microsoft.com/office/drawing/2014/main" id="{EBCD55F4-3635-4407-A962-99315E1F67FB}"/>
              </a:ext>
            </a:extLst>
          </p:cNvPr>
          <p:cNvSpPr/>
          <p:nvPr/>
        </p:nvSpPr>
        <p:spPr>
          <a:xfrm>
            <a:off x="3499460" y="1621230"/>
            <a:ext cx="7993729" cy="592150"/>
          </a:xfrm>
          <a:prstGeom prst="rect">
            <a:avLst/>
          </a:prstGeom>
        </p:spPr>
        <p:txBody>
          <a:bodyPr wrap="square">
            <a:spAutoFit/>
          </a:bodyPr>
          <a:lstStyle/>
          <a:p>
            <a:pPr>
              <a:lnSpc>
                <a:spcPct val="120000"/>
              </a:lnSpc>
            </a:pPr>
            <a:r>
              <a:rPr lang="en-US" sz="1400" dirty="0">
                <a:latin typeface="+mj-lt"/>
                <a:ea typeface="Open Sans Light" panose="020B0306030504020204" pitchFamily="34" charset="0"/>
                <a:cs typeface="Open Sans Light" panose="020B0306030504020204" pitchFamily="34" charset="0"/>
              </a:rPr>
              <a:t>In this study, the segmentation of the customer in order to identify high-value customers has been practiced as well. Around 4,63% of the customers have been considered as High Value (HVC):</a:t>
            </a:r>
            <a:endParaRPr lang="en-US" sz="1400" b="1" dirty="0">
              <a:latin typeface="+mj-lt"/>
              <a:ea typeface="Open Sans Light" panose="020B0306030504020204" pitchFamily="34" charset="0"/>
              <a:cs typeface="Open Sans Light" panose="020B0306030504020204" pitchFamily="34" charset="0"/>
            </a:endParaRPr>
          </a:p>
        </p:txBody>
      </p:sp>
      <p:graphicFrame>
        <p:nvGraphicFramePr>
          <p:cNvPr id="6" name="Table 8">
            <a:extLst>
              <a:ext uri="{FF2B5EF4-FFF2-40B4-BE49-F238E27FC236}">
                <a16:creationId xmlns:a16="http://schemas.microsoft.com/office/drawing/2014/main" id="{76596120-5589-A159-2FF4-DCB4A5057C3D}"/>
              </a:ext>
            </a:extLst>
          </p:cNvPr>
          <p:cNvGraphicFramePr>
            <a:graphicFrameLocks noGrp="1"/>
          </p:cNvGraphicFramePr>
          <p:nvPr>
            <p:extLst>
              <p:ext uri="{D42A27DB-BD31-4B8C-83A1-F6EECF244321}">
                <p14:modId xmlns:p14="http://schemas.microsoft.com/office/powerpoint/2010/main" val="4185482591"/>
              </p:ext>
            </p:extLst>
          </p:nvPr>
        </p:nvGraphicFramePr>
        <p:xfrm>
          <a:off x="4422319" y="2699113"/>
          <a:ext cx="5593028" cy="1463040"/>
        </p:xfrm>
        <a:graphic>
          <a:graphicData uri="http://schemas.openxmlformats.org/drawingml/2006/table">
            <a:tbl>
              <a:tblPr firstRow="1" bandRow="1">
                <a:tableStyleId>{5C22544A-7EE6-4342-B048-85BDC9FD1C3A}</a:tableStyleId>
              </a:tblPr>
              <a:tblGrid>
                <a:gridCol w="1398257">
                  <a:extLst>
                    <a:ext uri="{9D8B030D-6E8A-4147-A177-3AD203B41FA5}">
                      <a16:colId xmlns:a16="http://schemas.microsoft.com/office/drawing/2014/main" val="1606614794"/>
                    </a:ext>
                  </a:extLst>
                </a:gridCol>
                <a:gridCol w="1398257">
                  <a:extLst>
                    <a:ext uri="{9D8B030D-6E8A-4147-A177-3AD203B41FA5}">
                      <a16:colId xmlns:a16="http://schemas.microsoft.com/office/drawing/2014/main" val="1218312258"/>
                    </a:ext>
                  </a:extLst>
                </a:gridCol>
                <a:gridCol w="1398257">
                  <a:extLst>
                    <a:ext uri="{9D8B030D-6E8A-4147-A177-3AD203B41FA5}">
                      <a16:colId xmlns:a16="http://schemas.microsoft.com/office/drawing/2014/main" val="338700074"/>
                    </a:ext>
                  </a:extLst>
                </a:gridCol>
                <a:gridCol w="1398257">
                  <a:extLst>
                    <a:ext uri="{9D8B030D-6E8A-4147-A177-3AD203B41FA5}">
                      <a16:colId xmlns:a16="http://schemas.microsoft.com/office/drawing/2014/main" val="2195923315"/>
                    </a:ext>
                  </a:extLst>
                </a:gridCol>
              </a:tblGrid>
              <a:tr h="327731">
                <a:tc>
                  <a:txBody>
                    <a:bodyPr/>
                    <a:lstStyle/>
                    <a:p>
                      <a:endParaRPr lang="en-US" sz="1800" kern="1200" dirty="0">
                        <a:solidFill>
                          <a:schemeClr val="dk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kern="1200" dirty="0">
                          <a:solidFill>
                            <a:schemeClr val="dk1"/>
                          </a:solidFill>
                          <a:latin typeface="+mn-lt"/>
                          <a:ea typeface="+mn-ea"/>
                          <a:cs typeface="+mn-cs"/>
                        </a:rPr>
                        <a:t>Low</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kern="1200" dirty="0">
                          <a:solidFill>
                            <a:schemeClr val="dk1"/>
                          </a:solidFill>
                          <a:latin typeface="+mn-lt"/>
                          <a:ea typeface="+mn-ea"/>
                          <a:cs typeface="+mn-cs"/>
                        </a:rPr>
                        <a:t>Moderate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kern="1200" dirty="0">
                          <a:solidFill>
                            <a:schemeClr val="dk1"/>
                          </a:solidFill>
                          <a:latin typeface="+mn-lt"/>
                          <a:ea typeface="+mn-ea"/>
                          <a:cs typeface="+mn-cs"/>
                        </a:rPr>
                        <a:t>High</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13016217"/>
                  </a:ext>
                </a:extLst>
              </a:tr>
              <a:tr h="327731">
                <a:tc>
                  <a:txBody>
                    <a:bodyPr/>
                    <a:lstStyle/>
                    <a:p>
                      <a:pPr algn="r"/>
                      <a:r>
                        <a:rPr lang="en-US" b="1" dirty="0"/>
                        <a:t>High</a:t>
                      </a:r>
                    </a:p>
                  </a:txBody>
                  <a:tcPr>
                    <a:lnL w="12700" cap="flat" cmpd="sng" algn="ctr">
                      <a:no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t>2.496</a:t>
                      </a: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60000"/>
                        <a:lumOff val="40000"/>
                      </a:schemeClr>
                    </a:solidFill>
                  </a:tcPr>
                </a:tc>
                <a:tc>
                  <a:txBody>
                    <a:bodyPr/>
                    <a:lstStyle/>
                    <a:p>
                      <a:pPr algn="ctr"/>
                      <a:r>
                        <a:rPr lang="en-US" b="1" dirty="0">
                          <a:solidFill>
                            <a:schemeClr val="bg1"/>
                          </a:solidFill>
                        </a:rPr>
                        <a:t>1.860</a:t>
                      </a: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75000"/>
                      </a:schemeClr>
                    </a:solidFill>
                  </a:tcPr>
                </a:tc>
                <a:tc>
                  <a:txBody>
                    <a:bodyPr/>
                    <a:lstStyle/>
                    <a:p>
                      <a:pPr algn="ctr"/>
                      <a:r>
                        <a:rPr lang="en-US" b="1" dirty="0">
                          <a:solidFill>
                            <a:schemeClr val="bg1"/>
                          </a:solidFill>
                        </a:rPr>
                        <a:t>413</a:t>
                      </a: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75000"/>
                      </a:schemeClr>
                    </a:solidFill>
                  </a:tcPr>
                </a:tc>
                <a:extLst>
                  <a:ext uri="{0D108BD9-81ED-4DB2-BD59-A6C34878D82A}">
                    <a16:rowId xmlns:a16="http://schemas.microsoft.com/office/drawing/2014/main" val="2708115140"/>
                  </a:ext>
                </a:extLst>
              </a:tr>
              <a:tr h="327731">
                <a:tc>
                  <a:txBody>
                    <a:bodyPr/>
                    <a:lstStyle/>
                    <a:p>
                      <a:pPr algn="r"/>
                      <a:r>
                        <a:rPr lang="en-US" b="1" dirty="0"/>
                        <a:t>Moderate</a:t>
                      </a:r>
                    </a:p>
                  </a:txBody>
                  <a:tcPr>
                    <a:lnL w="12700" cap="flat" cmpd="sng" algn="ctr">
                      <a:no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t>7.013</a:t>
                      </a: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20000"/>
                        <a:lumOff val="80000"/>
                      </a:schemeClr>
                    </a:solidFill>
                  </a:tcPr>
                </a:tc>
                <a:tc>
                  <a:txBody>
                    <a:bodyPr/>
                    <a:lstStyle/>
                    <a:p>
                      <a:pPr algn="ctr"/>
                      <a:r>
                        <a:rPr lang="en-US" dirty="0"/>
                        <a:t>4.904</a:t>
                      </a: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60000"/>
                        <a:lumOff val="40000"/>
                      </a:schemeClr>
                    </a:solidFill>
                  </a:tcPr>
                </a:tc>
                <a:tc>
                  <a:txBody>
                    <a:bodyPr/>
                    <a:lstStyle/>
                    <a:p>
                      <a:pPr algn="ctr"/>
                      <a:r>
                        <a:rPr lang="en-US" dirty="0"/>
                        <a:t>844</a:t>
                      </a: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127172880"/>
                  </a:ext>
                </a:extLst>
              </a:tr>
              <a:tr h="327731">
                <a:tc>
                  <a:txBody>
                    <a:bodyPr/>
                    <a:lstStyle/>
                    <a:p>
                      <a:pPr algn="r"/>
                      <a:r>
                        <a:rPr lang="en-US" b="1" dirty="0"/>
                        <a:t>Low</a:t>
                      </a:r>
                    </a:p>
                  </a:txBody>
                  <a:tcPr>
                    <a:lnL w="12700" cap="flat" cmpd="sng" algn="ctr">
                      <a:no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t>16.719</a:t>
                      </a: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20000"/>
                        <a:lumOff val="80000"/>
                      </a:schemeClr>
                    </a:solidFill>
                  </a:tcPr>
                </a:tc>
                <a:tc>
                  <a:txBody>
                    <a:bodyPr/>
                    <a:lstStyle/>
                    <a:p>
                      <a:pPr algn="ctr"/>
                      <a:r>
                        <a:rPr lang="en-US" dirty="0"/>
                        <a:t>12.879</a:t>
                      </a: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20000"/>
                        <a:lumOff val="80000"/>
                      </a:schemeClr>
                    </a:solidFill>
                  </a:tcPr>
                </a:tc>
                <a:tc>
                  <a:txBody>
                    <a:bodyPr/>
                    <a:lstStyle/>
                    <a:p>
                      <a:pPr algn="ctr"/>
                      <a:r>
                        <a:rPr lang="en-US" dirty="0"/>
                        <a:t>1.948</a:t>
                      </a: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872163909"/>
                  </a:ext>
                </a:extLst>
              </a:tr>
            </a:tbl>
          </a:graphicData>
        </a:graphic>
      </p:graphicFrame>
      <p:sp>
        <p:nvSpPr>
          <p:cNvPr id="17" name="TextBox 16">
            <a:extLst>
              <a:ext uri="{FF2B5EF4-FFF2-40B4-BE49-F238E27FC236}">
                <a16:creationId xmlns:a16="http://schemas.microsoft.com/office/drawing/2014/main" id="{2BA25880-37DD-625D-F54D-25C58011063D}"/>
              </a:ext>
            </a:extLst>
          </p:cNvPr>
          <p:cNvSpPr txBox="1"/>
          <p:nvPr/>
        </p:nvSpPr>
        <p:spPr>
          <a:xfrm>
            <a:off x="7425276" y="2329781"/>
            <a:ext cx="827984" cy="369332"/>
          </a:xfrm>
          <a:prstGeom prst="rect">
            <a:avLst/>
          </a:prstGeom>
          <a:noFill/>
        </p:spPr>
        <p:txBody>
          <a:bodyPr wrap="none" rtlCol="0">
            <a:spAutoFit/>
          </a:bodyPr>
          <a:lstStyle/>
          <a:p>
            <a:r>
              <a:rPr lang="en-US" dirty="0">
                <a:solidFill>
                  <a:schemeClr val="tx2"/>
                </a:solidFill>
              </a:rPr>
              <a:t>Tenure</a:t>
            </a:r>
            <a:endParaRPr lang="id-ID" dirty="0">
              <a:solidFill>
                <a:schemeClr val="tx2"/>
              </a:solidFill>
            </a:endParaRPr>
          </a:p>
        </p:txBody>
      </p:sp>
      <p:sp>
        <p:nvSpPr>
          <p:cNvPr id="18" name="TextBox 17">
            <a:extLst>
              <a:ext uri="{FF2B5EF4-FFF2-40B4-BE49-F238E27FC236}">
                <a16:creationId xmlns:a16="http://schemas.microsoft.com/office/drawing/2014/main" id="{2F903C61-8E78-DFE2-0B62-2932B4D2C0B2}"/>
              </a:ext>
            </a:extLst>
          </p:cNvPr>
          <p:cNvSpPr txBox="1"/>
          <p:nvPr/>
        </p:nvSpPr>
        <p:spPr>
          <a:xfrm rot="16200000">
            <a:off x="3924138" y="3407618"/>
            <a:ext cx="996363" cy="369332"/>
          </a:xfrm>
          <a:prstGeom prst="rect">
            <a:avLst/>
          </a:prstGeom>
          <a:noFill/>
        </p:spPr>
        <p:txBody>
          <a:bodyPr wrap="none" rtlCol="0">
            <a:spAutoFit/>
          </a:bodyPr>
          <a:lstStyle/>
          <a:p>
            <a:r>
              <a:rPr lang="en-US" dirty="0">
                <a:solidFill>
                  <a:schemeClr val="tx2"/>
                </a:solidFill>
              </a:rPr>
              <a:t>Revenue</a:t>
            </a:r>
            <a:endParaRPr lang="id-ID" dirty="0">
              <a:solidFill>
                <a:schemeClr val="tx2"/>
              </a:solidFill>
            </a:endParaRPr>
          </a:p>
        </p:txBody>
      </p:sp>
      <p:graphicFrame>
        <p:nvGraphicFramePr>
          <p:cNvPr id="19" name="Table 8">
            <a:extLst>
              <a:ext uri="{FF2B5EF4-FFF2-40B4-BE49-F238E27FC236}">
                <a16:creationId xmlns:a16="http://schemas.microsoft.com/office/drawing/2014/main" id="{C3536BC4-6C19-A048-4C0A-BC1D226EF6FD}"/>
              </a:ext>
            </a:extLst>
          </p:cNvPr>
          <p:cNvGraphicFramePr>
            <a:graphicFrameLocks noGrp="1"/>
          </p:cNvGraphicFramePr>
          <p:nvPr>
            <p:extLst>
              <p:ext uri="{D42A27DB-BD31-4B8C-83A1-F6EECF244321}">
                <p14:modId xmlns:p14="http://schemas.microsoft.com/office/powerpoint/2010/main" val="2730005295"/>
              </p:ext>
            </p:extLst>
          </p:nvPr>
        </p:nvGraphicFramePr>
        <p:xfrm>
          <a:off x="4422319" y="4490038"/>
          <a:ext cx="5593028" cy="1463040"/>
        </p:xfrm>
        <a:graphic>
          <a:graphicData uri="http://schemas.openxmlformats.org/drawingml/2006/table">
            <a:tbl>
              <a:tblPr firstRow="1" bandRow="1">
                <a:tableStyleId>{5C22544A-7EE6-4342-B048-85BDC9FD1C3A}</a:tableStyleId>
              </a:tblPr>
              <a:tblGrid>
                <a:gridCol w="1398257">
                  <a:extLst>
                    <a:ext uri="{9D8B030D-6E8A-4147-A177-3AD203B41FA5}">
                      <a16:colId xmlns:a16="http://schemas.microsoft.com/office/drawing/2014/main" val="1606614794"/>
                    </a:ext>
                  </a:extLst>
                </a:gridCol>
                <a:gridCol w="1398257">
                  <a:extLst>
                    <a:ext uri="{9D8B030D-6E8A-4147-A177-3AD203B41FA5}">
                      <a16:colId xmlns:a16="http://schemas.microsoft.com/office/drawing/2014/main" val="1218312258"/>
                    </a:ext>
                  </a:extLst>
                </a:gridCol>
                <a:gridCol w="1398257">
                  <a:extLst>
                    <a:ext uri="{9D8B030D-6E8A-4147-A177-3AD203B41FA5}">
                      <a16:colId xmlns:a16="http://schemas.microsoft.com/office/drawing/2014/main" val="338700074"/>
                    </a:ext>
                  </a:extLst>
                </a:gridCol>
                <a:gridCol w="1398257">
                  <a:extLst>
                    <a:ext uri="{9D8B030D-6E8A-4147-A177-3AD203B41FA5}">
                      <a16:colId xmlns:a16="http://schemas.microsoft.com/office/drawing/2014/main" val="2195923315"/>
                    </a:ext>
                  </a:extLst>
                </a:gridCol>
              </a:tblGrid>
              <a:tr h="327731">
                <a:tc>
                  <a:txBody>
                    <a:bodyPr/>
                    <a:lstStyle/>
                    <a:p>
                      <a:endParaRPr lang="en-US" sz="1800" kern="1200" dirty="0">
                        <a:solidFill>
                          <a:schemeClr val="dk1"/>
                        </a:solidFill>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kern="1200" dirty="0">
                          <a:solidFill>
                            <a:schemeClr val="dk1"/>
                          </a:solidFill>
                          <a:latin typeface="+mn-lt"/>
                          <a:ea typeface="+mn-ea"/>
                          <a:cs typeface="+mn-cs"/>
                        </a:rPr>
                        <a:t>Low</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kern="1200" dirty="0">
                          <a:solidFill>
                            <a:schemeClr val="dk1"/>
                          </a:solidFill>
                          <a:latin typeface="+mn-lt"/>
                          <a:ea typeface="+mn-ea"/>
                          <a:cs typeface="+mn-cs"/>
                        </a:rPr>
                        <a:t>Moderate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kern="1200" dirty="0">
                          <a:solidFill>
                            <a:schemeClr val="dk1"/>
                          </a:solidFill>
                          <a:latin typeface="+mn-lt"/>
                          <a:ea typeface="+mn-ea"/>
                          <a:cs typeface="+mn-cs"/>
                        </a:rPr>
                        <a:t>High</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13016217"/>
                  </a:ext>
                </a:extLst>
              </a:tr>
              <a:tr h="327731">
                <a:tc>
                  <a:txBody>
                    <a:bodyPr/>
                    <a:lstStyle/>
                    <a:p>
                      <a:pPr algn="r"/>
                      <a:r>
                        <a:rPr lang="en-US" b="1" dirty="0"/>
                        <a:t>High</a:t>
                      </a:r>
                    </a:p>
                  </a:txBody>
                  <a:tcPr>
                    <a:lnL w="12700" cap="flat" cmpd="sng" algn="ctr">
                      <a:no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t>5,09%</a:t>
                      </a: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60000"/>
                        <a:lumOff val="40000"/>
                      </a:schemeClr>
                    </a:solidFill>
                  </a:tcPr>
                </a:tc>
                <a:tc>
                  <a:txBody>
                    <a:bodyPr/>
                    <a:lstStyle/>
                    <a:p>
                      <a:pPr algn="ctr"/>
                      <a:r>
                        <a:rPr lang="en-US" b="1" dirty="0">
                          <a:solidFill>
                            <a:schemeClr val="bg1"/>
                          </a:solidFill>
                        </a:rPr>
                        <a:t>3,79%</a:t>
                      </a: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75000"/>
                      </a:schemeClr>
                    </a:solidFill>
                  </a:tcPr>
                </a:tc>
                <a:tc>
                  <a:txBody>
                    <a:bodyPr/>
                    <a:lstStyle/>
                    <a:p>
                      <a:pPr algn="ctr"/>
                      <a:r>
                        <a:rPr lang="en-US" b="1" dirty="0">
                          <a:solidFill>
                            <a:schemeClr val="bg1"/>
                          </a:solidFill>
                        </a:rPr>
                        <a:t>0,84%</a:t>
                      </a: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75000"/>
                      </a:schemeClr>
                    </a:solidFill>
                  </a:tcPr>
                </a:tc>
                <a:extLst>
                  <a:ext uri="{0D108BD9-81ED-4DB2-BD59-A6C34878D82A}">
                    <a16:rowId xmlns:a16="http://schemas.microsoft.com/office/drawing/2014/main" val="2708115140"/>
                  </a:ext>
                </a:extLst>
              </a:tr>
              <a:tr h="327731">
                <a:tc>
                  <a:txBody>
                    <a:bodyPr/>
                    <a:lstStyle/>
                    <a:p>
                      <a:pPr algn="r"/>
                      <a:r>
                        <a:rPr lang="en-US" b="1" dirty="0"/>
                        <a:t>Moderate</a:t>
                      </a:r>
                    </a:p>
                  </a:txBody>
                  <a:tcPr>
                    <a:lnL w="12700" cap="flat" cmpd="sng" algn="ctr">
                      <a:no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t>14,29%</a:t>
                      </a: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20000"/>
                        <a:lumOff val="80000"/>
                      </a:schemeClr>
                    </a:solidFill>
                  </a:tcPr>
                </a:tc>
                <a:tc>
                  <a:txBody>
                    <a:bodyPr/>
                    <a:lstStyle/>
                    <a:p>
                      <a:pPr algn="ctr"/>
                      <a:r>
                        <a:rPr lang="en-US" dirty="0"/>
                        <a:t>9,99%</a:t>
                      </a: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60000"/>
                        <a:lumOff val="40000"/>
                      </a:schemeClr>
                    </a:solidFill>
                  </a:tcPr>
                </a:tc>
                <a:tc>
                  <a:txBody>
                    <a:bodyPr/>
                    <a:lstStyle/>
                    <a:p>
                      <a:pPr algn="ctr"/>
                      <a:r>
                        <a:rPr lang="en-US" dirty="0"/>
                        <a:t>1,72%</a:t>
                      </a: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127172880"/>
                  </a:ext>
                </a:extLst>
              </a:tr>
              <a:tr h="327731">
                <a:tc>
                  <a:txBody>
                    <a:bodyPr/>
                    <a:lstStyle/>
                    <a:p>
                      <a:pPr algn="r"/>
                      <a:r>
                        <a:rPr lang="en-US" b="1" dirty="0"/>
                        <a:t>Low</a:t>
                      </a:r>
                    </a:p>
                  </a:txBody>
                  <a:tcPr>
                    <a:lnL w="12700" cap="flat" cmpd="sng" algn="ctr">
                      <a:no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t>34,07%</a:t>
                      </a: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20000"/>
                        <a:lumOff val="80000"/>
                      </a:schemeClr>
                    </a:solidFill>
                  </a:tcPr>
                </a:tc>
                <a:tc>
                  <a:txBody>
                    <a:bodyPr/>
                    <a:lstStyle/>
                    <a:p>
                      <a:pPr algn="ctr"/>
                      <a:r>
                        <a:rPr lang="en-US" dirty="0"/>
                        <a:t>26,24%</a:t>
                      </a: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20000"/>
                        <a:lumOff val="80000"/>
                      </a:schemeClr>
                    </a:solidFill>
                  </a:tcPr>
                </a:tc>
                <a:tc>
                  <a:txBody>
                    <a:bodyPr/>
                    <a:lstStyle/>
                    <a:p>
                      <a:pPr algn="ctr"/>
                      <a:r>
                        <a:rPr lang="en-US" dirty="0"/>
                        <a:t>3,97%</a:t>
                      </a:r>
                    </a:p>
                  </a:txBody>
                  <a:tcP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872163909"/>
                  </a:ext>
                </a:extLst>
              </a:tr>
            </a:tbl>
          </a:graphicData>
        </a:graphic>
      </p:graphicFrame>
      <p:sp>
        <p:nvSpPr>
          <p:cNvPr id="24" name="TextBox 23">
            <a:extLst>
              <a:ext uri="{FF2B5EF4-FFF2-40B4-BE49-F238E27FC236}">
                <a16:creationId xmlns:a16="http://schemas.microsoft.com/office/drawing/2014/main" id="{85C33AFB-2C69-1FDC-F78A-0713B47F429B}"/>
              </a:ext>
            </a:extLst>
          </p:cNvPr>
          <p:cNvSpPr txBox="1"/>
          <p:nvPr/>
        </p:nvSpPr>
        <p:spPr>
          <a:xfrm>
            <a:off x="7564070" y="5972672"/>
            <a:ext cx="827984" cy="369332"/>
          </a:xfrm>
          <a:prstGeom prst="rect">
            <a:avLst/>
          </a:prstGeom>
          <a:noFill/>
        </p:spPr>
        <p:txBody>
          <a:bodyPr wrap="square" rtlCol="0">
            <a:spAutoFit/>
          </a:bodyPr>
          <a:lstStyle/>
          <a:p>
            <a:r>
              <a:rPr lang="en-US" dirty="0">
                <a:solidFill>
                  <a:schemeClr val="tx2"/>
                </a:solidFill>
              </a:rPr>
              <a:t>Tenure</a:t>
            </a:r>
            <a:endParaRPr lang="id-ID" dirty="0">
              <a:solidFill>
                <a:schemeClr val="tx2"/>
              </a:solidFill>
            </a:endParaRPr>
          </a:p>
        </p:txBody>
      </p:sp>
      <p:sp>
        <p:nvSpPr>
          <p:cNvPr id="27" name="TextBox 26">
            <a:extLst>
              <a:ext uri="{FF2B5EF4-FFF2-40B4-BE49-F238E27FC236}">
                <a16:creationId xmlns:a16="http://schemas.microsoft.com/office/drawing/2014/main" id="{3D4C04E3-90E3-7DD8-D826-2429FFB0272B}"/>
              </a:ext>
            </a:extLst>
          </p:cNvPr>
          <p:cNvSpPr txBox="1"/>
          <p:nvPr/>
        </p:nvSpPr>
        <p:spPr>
          <a:xfrm rot="16200000">
            <a:off x="3924139" y="5168303"/>
            <a:ext cx="996363" cy="369332"/>
          </a:xfrm>
          <a:prstGeom prst="rect">
            <a:avLst/>
          </a:prstGeom>
          <a:noFill/>
        </p:spPr>
        <p:txBody>
          <a:bodyPr wrap="square" rtlCol="0">
            <a:spAutoFit/>
          </a:bodyPr>
          <a:lstStyle/>
          <a:p>
            <a:r>
              <a:rPr lang="en-US" dirty="0">
                <a:solidFill>
                  <a:schemeClr val="tx2"/>
                </a:solidFill>
              </a:rPr>
              <a:t>Revenue</a:t>
            </a:r>
            <a:endParaRPr lang="id-ID" dirty="0">
              <a:solidFill>
                <a:schemeClr val="tx2"/>
              </a:solidFill>
            </a:endParaRPr>
          </a:p>
        </p:txBody>
      </p:sp>
      <p:sp>
        <p:nvSpPr>
          <p:cNvPr id="28" name="Rectangle 27">
            <a:extLst>
              <a:ext uri="{FF2B5EF4-FFF2-40B4-BE49-F238E27FC236}">
                <a16:creationId xmlns:a16="http://schemas.microsoft.com/office/drawing/2014/main" id="{587369EA-937F-C33E-E80E-F24089E9F26F}"/>
              </a:ext>
            </a:extLst>
          </p:cNvPr>
          <p:cNvSpPr/>
          <p:nvPr/>
        </p:nvSpPr>
        <p:spPr>
          <a:xfrm>
            <a:off x="178609" y="0"/>
            <a:ext cx="2633554" cy="6858000"/>
          </a:xfrm>
          <a:prstGeom prst="rect">
            <a:avLst/>
          </a:prstGeom>
          <a:gradFill>
            <a:gsLst>
              <a:gs pos="0">
                <a:schemeClr val="accent1"/>
              </a:gs>
              <a:gs pos="100000">
                <a:schemeClr val="accent3">
                  <a:alpha val="59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33D7035F-3DBC-AA68-4646-B9E60C7D0EBD}"/>
              </a:ext>
            </a:extLst>
          </p:cNvPr>
          <p:cNvSpPr txBox="1"/>
          <p:nvPr/>
        </p:nvSpPr>
        <p:spPr>
          <a:xfrm>
            <a:off x="3499460" y="136251"/>
            <a:ext cx="2159391" cy="1000980"/>
          </a:xfrm>
          <a:prstGeom prst="rect">
            <a:avLst/>
          </a:prstGeom>
          <a:noFill/>
        </p:spPr>
        <p:txBody>
          <a:bodyPr wrap="square" rtlCol="0">
            <a:spAutoFit/>
          </a:bodyPr>
          <a:lstStyle/>
          <a:p>
            <a:pPr>
              <a:lnSpc>
                <a:spcPct val="80000"/>
              </a:lnSpc>
            </a:pPr>
            <a:r>
              <a:rPr lang="en-US" sz="7200" b="1" dirty="0">
                <a:solidFill>
                  <a:schemeClr val="bg1">
                    <a:lumMod val="85000"/>
                  </a:schemeClr>
                </a:solidFill>
                <a:latin typeface="Montserrat" panose="00000500000000000000" pitchFamily="50" charset="0"/>
                <a:ea typeface="Lato Black" panose="020F0502020204030203" pitchFamily="34" charset="0"/>
                <a:cs typeface="Lato Black" panose="020F0502020204030203" pitchFamily="34" charset="0"/>
              </a:rPr>
              <a:t>01.</a:t>
            </a:r>
          </a:p>
        </p:txBody>
      </p:sp>
      <p:pic>
        <p:nvPicPr>
          <p:cNvPr id="14" name="RedBox1">
            <a:extLst>
              <a:ext uri="{FF2B5EF4-FFF2-40B4-BE49-F238E27FC236}">
                <a16:creationId xmlns:a16="http://schemas.microsoft.com/office/drawing/2014/main" id="{4E1322F0-8E38-8864-B21D-946D4DA4871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18833" y="3008048"/>
            <a:ext cx="2981180" cy="530799"/>
          </a:xfrm>
          <a:prstGeom prst="rect">
            <a:avLst/>
          </a:prstGeom>
          <a:noFill/>
          <a:ln w="9525">
            <a:noFill/>
            <a:miter lim="800000"/>
            <a:headEnd/>
            <a:tailEnd/>
          </a:ln>
          <a:effectLst/>
        </p:spPr>
      </p:pic>
      <p:pic>
        <p:nvPicPr>
          <p:cNvPr id="15" name="RedBox1">
            <a:extLst>
              <a:ext uri="{FF2B5EF4-FFF2-40B4-BE49-F238E27FC236}">
                <a16:creationId xmlns:a16="http://schemas.microsoft.com/office/drawing/2014/main" id="{90A04FCB-6328-E178-C6F6-26843C65516E}"/>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18832" y="4748940"/>
            <a:ext cx="2981180" cy="530799"/>
          </a:xfrm>
          <a:prstGeom prst="rect">
            <a:avLst/>
          </a:prstGeom>
          <a:noFill/>
          <a:ln w="9525">
            <a:noFill/>
            <a:miter lim="800000"/>
            <a:headEnd/>
            <a:tailEnd/>
          </a:ln>
          <a:effectLst/>
        </p:spPr>
      </p:pic>
      <p:pic>
        <p:nvPicPr>
          <p:cNvPr id="20" name="Picture 9">
            <a:extLst>
              <a:ext uri="{FF2B5EF4-FFF2-40B4-BE49-F238E27FC236}">
                <a16:creationId xmlns:a16="http://schemas.microsoft.com/office/drawing/2014/main" id="{2406E5E6-63DF-4F58-72A3-07A5578A096E}"/>
              </a:ext>
            </a:extLst>
          </p:cNvPr>
          <p:cNvPicPr>
            <a:picLocks noChangeAspect="1" noChangeArrowheads="1"/>
          </p:cNvPicPr>
          <p:nvPr/>
        </p:nvPicPr>
        <p:blipFill>
          <a:blip r:embed="rId5" cstate="print"/>
          <a:srcRect/>
          <a:stretch>
            <a:fillRect/>
          </a:stretch>
        </p:blipFill>
        <p:spPr bwMode="auto">
          <a:xfrm>
            <a:off x="10200012" y="2945330"/>
            <a:ext cx="504824" cy="620124"/>
          </a:xfrm>
          <a:prstGeom prst="rect">
            <a:avLst/>
          </a:prstGeom>
          <a:noFill/>
          <a:ln w="9525">
            <a:noFill/>
            <a:miter lim="800000"/>
            <a:headEnd/>
            <a:tailEnd/>
          </a:ln>
          <a:effectLst/>
        </p:spPr>
      </p:pic>
      <p:sp>
        <p:nvSpPr>
          <p:cNvPr id="21" name="TextBox 20">
            <a:extLst>
              <a:ext uri="{FF2B5EF4-FFF2-40B4-BE49-F238E27FC236}">
                <a16:creationId xmlns:a16="http://schemas.microsoft.com/office/drawing/2014/main" id="{55E78461-A7BB-7C2F-8C10-E46EFB4783C2}"/>
              </a:ext>
            </a:extLst>
          </p:cNvPr>
          <p:cNvSpPr txBox="1"/>
          <p:nvPr/>
        </p:nvSpPr>
        <p:spPr>
          <a:xfrm>
            <a:off x="10704836" y="3051133"/>
            <a:ext cx="581762" cy="369332"/>
          </a:xfrm>
          <a:prstGeom prst="rect">
            <a:avLst/>
          </a:prstGeom>
          <a:noFill/>
        </p:spPr>
        <p:txBody>
          <a:bodyPr wrap="none" rtlCol="0">
            <a:spAutoFit/>
          </a:bodyPr>
          <a:lstStyle/>
          <a:p>
            <a:r>
              <a:rPr lang="en-US" dirty="0">
                <a:solidFill>
                  <a:schemeClr val="tx2"/>
                </a:solidFill>
              </a:rPr>
              <a:t>HVC</a:t>
            </a:r>
            <a:endParaRPr lang="id-ID" dirty="0">
              <a:solidFill>
                <a:schemeClr val="tx2"/>
              </a:solidFill>
            </a:endParaRPr>
          </a:p>
        </p:txBody>
      </p:sp>
    </p:spTree>
    <p:extLst>
      <p:ext uri="{BB962C8B-B14F-4D97-AF65-F5344CB8AC3E}">
        <p14:creationId xmlns:p14="http://schemas.microsoft.com/office/powerpoint/2010/main" val="333399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2173C689-EC65-48A8-AE68-2F1F384F56DE}"/>
              </a:ext>
            </a:extLst>
          </p:cNvPr>
          <p:cNvSpPr txBox="1"/>
          <p:nvPr/>
        </p:nvSpPr>
        <p:spPr>
          <a:xfrm>
            <a:off x="858129" y="1492041"/>
            <a:ext cx="3130941" cy="883127"/>
          </a:xfrm>
          <a:prstGeom prst="rect">
            <a:avLst/>
          </a:prstGeom>
          <a:noFill/>
        </p:spPr>
        <p:txBody>
          <a:bodyPr wrap="square" rtlCol="0">
            <a:spAutoFit/>
          </a:bodyPr>
          <a:lstStyle/>
          <a:p>
            <a:pPr>
              <a:lnSpc>
                <a:spcPct val="80000"/>
              </a:lnSpc>
            </a:pPr>
            <a:r>
              <a:rPr lang="en-US" sz="3200" dirty="0">
                <a:solidFill>
                  <a:schemeClr val="tx1">
                    <a:lumMod val="85000"/>
                    <a:lumOff val="15000"/>
                  </a:schemeClr>
                </a:solidFill>
                <a:latin typeface="Montserrat" panose="00000500000000000000" pitchFamily="50" charset="0"/>
                <a:ea typeface="Lato Black" panose="020F0502020204030203" pitchFamily="34" charset="0"/>
                <a:cs typeface="Lato Black" panose="020F0502020204030203" pitchFamily="34" charset="0"/>
              </a:rPr>
              <a:t>Customer Segmentation </a:t>
            </a:r>
          </a:p>
        </p:txBody>
      </p:sp>
      <p:sp>
        <p:nvSpPr>
          <p:cNvPr id="18" name="Rectangle 17">
            <a:extLst>
              <a:ext uri="{FF2B5EF4-FFF2-40B4-BE49-F238E27FC236}">
                <a16:creationId xmlns:a16="http://schemas.microsoft.com/office/drawing/2014/main" id="{0ABCE6F9-13C2-4207-9A6C-69DDCCEF50E3}"/>
              </a:ext>
            </a:extLst>
          </p:cNvPr>
          <p:cNvSpPr/>
          <p:nvPr/>
        </p:nvSpPr>
        <p:spPr>
          <a:xfrm>
            <a:off x="858129" y="2450933"/>
            <a:ext cx="2894721" cy="850682"/>
          </a:xfrm>
          <a:prstGeom prst="rect">
            <a:avLst/>
          </a:prstGeom>
        </p:spPr>
        <p:txBody>
          <a:bodyPr wrap="square">
            <a:spAutoFit/>
          </a:bodyPr>
          <a:lstStyle/>
          <a:p>
            <a:pPr>
              <a:lnSpc>
                <a:spcPct val="120000"/>
              </a:lnSpc>
            </a:pPr>
            <a:r>
              <a:rPr lang="en-US" sz="1400" dirty="0">
                <a:latin typeface="+mj-lt"/>
                <a:ea typeface="Open Sans Light" panose="020B0306030504020204" pitchFamily="34" charset="0"/>
                <a:cs typeface="Open Sans Light" panose="020B0306030504020204" pitchFamily="34" charset="0"/>
              </a:rPr>
              <a:t>The map shows the percentage of HVC relative to the total customers in each state.</a:t>
            </a:r>
            <a:endParaRPr lang="en-US" sz="1400" b="1" dirty="0">
              <a:latin typeface="+mj-lt"/>
              <a:ea typeface="Open Sans Light" panose="020B0306030504020204" pitchFamily="34" charset="0"/>
              <a:cs typeface="Open Sans Light" panose="020B0306030504020204" pitchFamily="34" charset="0"/>
            </a:endParaRPr>
          </a:p>
        </p:txBody>
      </p:sp>
      <p:sp>
        <p:nvSpPr>
          <p:cNvPr id="19" name="TextBox 18">
            <a:extLst>
              <a:ext uri="{FF2B5EF4-FFF2-40B4-BE49-F238E27FC236}">
                <a16:creationId xmlns:a16="http://schemas.microsoft.com/office/drawing/2014/main" id="{8C236F0E-D675-4B7B-B3A2-0A4A4E0BB994}"/>
              </a:ext>
            </a:extLst>
          </p:cNvPr>
          <p:cNvSpPr txBox="1"/>
          <p:nvPr/>
        </p:nvSpPr>
        <p:spPr>
          <a:xfrm>
            <a:off x="858129" y="638767"/>
            <a:ext cx="2159391" cy="1000980"/>
          </a:xfrm>
          <a:prstGeom prst="rect">
            <a:avLst/>
          </a:prstGeom>
          <a:noFill/>
        </p:spPr>
        <p:txBody>
          <a:bodyPr wrap="square" rtlCol="0">
            <a:spAutoFit/>
          </a:bodyPr>
          <a:lstStyle/>
          <a:p>
            <a:pPr>
              <a:lnSpc>
                <a:spcPct val="80000"/>
              </a:lnSpc>
            </a:pPr>
            <a:r>
              <a:rPr lang="en-US" sz="7200" b="1" dirty="0">
                <a:solidFill>
                  <a:schemeClr val="bg1">
                    <a:lumMod val="85000"/>
                  </a:schemeClr>
                </a:solidFill>
                <a:latin typeface="Montserrat" panose="00000500000000000000" pitchFamily="50" charset="0"/>
                <a:ea typeface="Lato Black" panose="020F0502020204030203" pitchFamily="34" charset="0"/>
                <a:cs typeface="Lato Black" panose="020F0502020204030203" pitchFamily="34" charset="0"/>
              </a:rPr>
              <a:t>02.</a:t>
            </a:r>
          </a:p>
        </p:txBody>
      </p:sp>
      <p:sp>
        <p:nvSpPr>
          <p:cNvPr id="22" name="Freeform: Shape 21">
            <a:extLst>
              <a:ext uri="{FF2B5EF4-FFF2-40B4-BE49-F238E27FC236}">
                <a16:creationId xmlns:a16="http://schemas.microsoft.com/office/drawing/2014/main" id="{A6D33FBC-C48C-0083-E97A-54F9AA71C695}"/>
              </a:ext>
            </a:extLst>
          </p:cNvPr>
          <p:cNvSpPr/>
          <p:nvPr/>
        </p:nvSpPr>
        <p:spPr>
          <a:xfrm flipH="1">
            <a:off x="4498525" y="0"/>
            <a:ext cx="7691356" cy="6858000"/>
          </a:xfrm>
          <a:custGeom>
            <a:avLst/>
            <a:gdLst>
              <a:gd name="connsiteX0" fmla="*/ 2794922 w 7691356"/>
              <a:gd name="connsiteY0" fmla="*/ 0 h 6858000"/>
              <a:gd name="connsiteX1" fmla="*/ 6417630 w 7691356"/>
              <a:gd name="connsiteY1" fmla="*/ 0 h 6858000"/>
              <a:gd name="connsiteX2" fmla="*/ 6968644 w 7691356"/>
              <a:gd name="connsiteY2" fmla="*/ 618798 h 6858000"/>
              <a:gd name="connsiteX3" fmla="*/ 6735123 w 7691356"/>
              <a:gd name="connsiteY3" fmla="*/ 4648911 h 6858000"/>
              <a:gd name="connsiteX4" fmla="*/ 4254281 w 7691356"/>
              <a:gd name="connsiteY4" fmla="*/ 6858000 h 6858000"/>
              <a:gd name="connsiteX5" fmla="*/ 0 w 7691356"/>
              <a:gd name="connsiteY5" fmla="*/ 6858000 h 6858000"/>
              <a:gd name="connsiteX6" fmla="*/ 0 w 7691356"/>
              <a:gd name="connsiteY6" fmla="*/ 6357737 h 6858000"/>
              <a:gd name="connsiteX7" fmla="*/ 2584644 w 7691356"/>
              <a:gd name="connsiteY7" fmla="*/ 4056216 h 6858000"/>
              <a:gd name="connsiteX8" fmla="*/ 2818165 w 7691356"/>
              <a:gd name="connsiteY8" fmla="*/ 2610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91356" h="6858000">
                <a:moveTo>
                  <a:pt x="2794922" y="0"/>
                </a:moveTo>
                <a:lnTo>
                  <a:pt x="6417630" y="0"/>
                </a:lnTo>
                <a:lnTo>
                  <a:pt x="6968644" y="618798"/>
                </a:lnTo>
                <a:cubicBezTo>
                  <a:pt x="8017043" y="1796167"/>
                  <a:pt x="7912492" y="3600512"/>
                  <a:pt x="6735123" y="4648911"/>
                </a:cubicBezTo>
                <a:lnTo>
                  <a:pt x="4254281" y="6858000"/>
                </a:lnTo>
                <a:lnTo>
                  <a:pt x="0" y="6858000"/>
                </a:lnTo>
                <a:lnTo>
                  <a:pt x="0" y="6357737"/>
                </a:lnTo>
                <a:lnTo>
                  <a:pt x="2584644" y="4056216"/>
                </a:lnTo>
                <a:cubicBezTo>
                  <a:pt x="3762013" y="3007817"/>
                  <a:pt x="3866564" y="1203472"/>
                  <a:pt x="2818165" y="26103"/>
                </a:cubicBezTo>
                <a:close/>
              </a:path>
            </a:pathLst>
          </a:custGeom>
          <a:gradFill>
            <a:gsLst>
              <a:gs pos="0">
                <a:schemeClr val="accent1"/>
              </a:gs>
              <a:gs pos="100000">
                <a:schemeClr val="accent3">
                  <a:alpha val="59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AAF8C7C5-6969-94F1-8F34-9AD53A9AE5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3064" y="1749110"/>
            <a:ext cx="6592064" cy="3565285"/>
          </a:xfrm>
          <a:prstGeom prst="rect">
            <a:avLst/>
          </a:prstGeom>
          <a:ln w="19050">
            <a:solidFill>
              <a:schemeClr val="tx2"/>
            </a:solidFill>
          </a:ln>
        </p:spPr>
      </p:pic>
      <p:sp>
        <p:nvSpPr>
          <p:cNvPr id="23" name="Rounded Rectangle 26">
            <a:extLst>
              <a:ext uri="{FF2B5EF4-FFF2-40B4-BE49-F238E27FC236}">
                <a16:creationId xmlns:a16="http://schemas.microsoft.com/office/drawing/2014/main" id="{341D5A4D-A2EB-0C8A-B1E6-CDBCEBFC6DBD}"/>
              </a:ext>
            </a:extLst>
          </p:cNvPr>
          <p:cNvSpPr/>
          <p:nvPr/>
        </p:nvSpPr>
        <p:spPr>
          <a:xfrm>
            <a:off x="5470075" y="1160412"/>
            <a:ext cx="2195199" cy="679089"/>
          </a:xfrm>
          <a:prstGeom prst="roundRect">
            <a:avLst>
              <a:gd name="adj" fmla="val 1066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bg1"/>
                </a:solidFill>
                <a:latin typeface="Montserrat" panose="00000500000000000000" pitchFamily="50" charset="0"/>
              </a:rPr>
              <a:t>Several state have no HVC. Especially in the North</a:t>
            </a:r>
            <a:endParaRPr lang="en-GB" sz="1200" b="1" dirty="0">
              <a:solidFill>
                <a:schemeClr val="bg1"/>
              </a:solidFill>
              <a:latin typeface="Montserrat" panose="00000500000000000000" pitchFamily="50" charset="0"/>
            </a:endParaRPr>
          </a:p>
        </p:txBody>
      </p:sp>
      <p:sp>
        <p:nvSpPr>
          <p:cNvPr id="27" name="Rounded Rectangle 26">
            <a:extLst>
              <a:ext uri="{FF2B5EF4-FFF2-40B4-BE49-F238E27FC236}">
                <a16:creationId xmlns:a16="http://schemas.microsoft.com/office/drawing/2014/main" id="{7FD35661-DB18-500C-4741-37D992B8CB63}"/>
              </a:ext>
            </a:extLst>
          </p:cNvPr>
          <p:cNvSpPr/>
          <p:nvPr/>
        </p:nvSpPr>
        <p:spPr>
          <a:xfrm>
            <a:off x="6096000" y="4968689"/>
            <a:ext cx="1592657" cy="405039"/>
          </a:xfrm>
          <a:prstGeom prst="roundRect">
            <a:avLst>
              <a:gd name="adj" fmla="val 10664"/>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a:solidFill>
                  <a:schemeClr val="bg1"/>
                </a:solidFill>
                <a:latin typeface="Montserrat" panose="00000500000000000000" pitchFamily="50" charset="0"/>
              </a:rPr>
              <a:t>Proportionally, Arizona holds the greatest number of HVCs </a:t>
            </a:r>
            <a:endParaRPr lang="en-GB" sz="800" b="1" dirty="0">
              <a:solidFill>
                <a:schemeClr val="bg1"/>
              </a:solidFill>
              <a:latin typeface="Montserrat" panose="00000500000000000000" pitchFamily="50" charset="0"/>
            </a:endParaRPr>
          </a:p>
        </p:txBody>
      </p:sp>
      <p:graphicFrame>
        <p:nvGraphicFramePr>
          <p:cNvPr id="29" name="Table 8">
            <a:extLst>
              <a:ext uri="{FF2B5EF4-FFF2-40B4-BE49-F238E27FC236}">
                <a16:creationId xmlns:a16="http://schemas.microsoft.com/office/drawing/2014/main" id="{55DD824B-0E37-8150-0089-D7D816A326BC}"/>
              </a:ext>
            </a:extLst>
          </p:cNvPr>
          <p:cNvGraphicFramePr>
            <a:graphicFrameLocks noGrp="1"/>
          </p:cNvGraphicFramePr>
          <p:nvPr>
            <p:extLst>
              <p:ext uri="{D42A27DB-BD31-4B8C-83A1-F6EECF244321}">
                <p14:modId xmlns:p14="http://schemas.microsoft.com/office/powerpoint/2010/main" val="2948944325"/>
              </p:ext>
            </p:extLst>
          </p:nvPr>
        </p:nvGraphicFramePr>
        <p:xfrm>
          <a:off x="264777" y="3993870"/>
          <a:ext cx="4081424" cy="1067628"/>
        </p:xfrm>
        <a:graphic>
          <a:graphicData uri="http://schemas.openxmlformats.org/drawingml/2006/table">
            <a:tbl>
              <a:tblPr firstRow="1" bandRow="1">
                <a:tableStyleId>{5C22544A-7EE6-4342-B048-85BDC9FD1C3A}</a:tableStyleId>
              </a:tblPr>
              <a:tblGrid>
                <a:gridCol w="1020356">
                  <a:extLst>
                    <a:ext uri="{9D8B030D-6E8A-4147-A177-3AD203B41FA5}">
                      <a16:colId xmlns:a16="http://schemas.microsoft.com/office/drawing/2014/main" val="1606614794"/>
                    </a:ext>
                  </a:extLst>
                </a:gridCol>
                <a:gridCol w="1020356">
                  <a:extLst>
                    <a:ext uri="{9D8B030D-6E8A-4147-A177-3AD203B41FA5}">
                      <a16:colId xmlns:a16="http://schemas.microsoft.com/office/drawing/2014/main" val="1218312258"/>
                    </a:ext>
                  </a:extLst>
                </a:gridCol>
                <a:gridCol w="1020356">
                  <a:extLst>
                    <a:ext uri="{9D8B030D-6E8A-4147-A177-3AD203B41FA5}">
                      <a16:colId xmlns:a16="http://schemas.microsoft.com/office/drawing/2014/main" val="338700074"/>
                    </a:ext>
                  </a:extLst>
                </a:gridCol>
                <a:gridCol w="1020356">
                  <a:extLst>
                    <a:ext uri="{9D8B030D-6E8A-4147-A177-3AD203B41FA5}">
                      <a16:colId xmlns:a16="http://schemas.microsoft.com/office/drawing/2014/main" val="2195923315"/>
                    </a:ext>
                  </a:extLst>
                </a:gridCol>
              </a:tblGrid>
              <a:tr h="266907">
                <a:tc>
                  <a:txBody>
                    <a:bodyPr/>
                    <a:lstStyle/>
                    <a:p>
                      <a:endParaRPr lang="en-US" sz="1300" kern="1200" dirty="0">
                        <a:solidFill>
                          <a:schemeClr val="dk1"/>
                        </a:solidFill>
                        <a:latin typeface="+mn-lt"/>
                        <a:ea typeface="+mn-ea"/>
                        <a:cs typeface="+mn-cs"/>
                      </a:endParaRPr>
                    </a:p>
                  </a:txBody>
                  <a:tcPr marL="66727" marR="66727" marT="33363" marB="33363">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300" kern="1200" dirty="0">
                          <a:solidFill>
                            <a:schemeClr val="dk1"/>
                          </a:solidFill>
                          <a:latin typeface="+mn-lt"/>
                          <a:ea typeface="+mn-ea"/>
                          <a:cs typeface="+mn-cs"/>
                        </a:rPr>
                        <a:t>Low</a:t>
                      </a:r>
                    </a:p>
                  </a:txBody>
                  <a:tcPr marL="66727" marR="66727" marT="33363" marB="33363">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300" kern="1200" dirty="0">
                          <a:solidFill>
                            <a:schemeClr val="dk1"/>
                          </a:solidFill>
                          <a:latin typeface="+mn-lt"/>
                          <a:ea typeface="+mn-ea"/>
                          <a:cs typeface="+mn-cs"/>
                        </a:rPr>
                        <a:t>Moderate</a:t>
                      </a:r>
                    </a:p>
                  </a:txBody>
                  <a:tcPr marL="66727" marR="66727" marT="33363" marB="33363">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300" kern="1200" dirty="0">
                          <a:solidFill>
                            <a:schemeClr val="dk1"/>
                          </a:solidFill>
                          <a:latin typeface="+mn-lt"/>
                          <a:ea typeface="+mn-ea"/>
                          <a:cs typeface="+mn-cs"/>
                        </a:rPr>
                        <a:t>High</a:t>
                      </a:r>
                    </a:p>
                  </a:txBody>
                  <a:tcPr marL="66727" marR="66727" marT="33363" marB="33363">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13016217"/>
                  </a:ext>
                </a:extLst>
              </a:tr>
              <a:tr h="266907">
                <a:tc>
                  <a:txBody>
                    <a:bodyPr/>
                    <a:lstStyle/>
                    <a:p>
                      <a:pPr algn="r"/>
                      <a:r>
                        <a:rPr lang="en-US" sz="1300" b="1" dirty="0"/>
                        <a:t>High</a:t>
                      </a:r>
                    </a:p>
                  </a:txBody>
                  <a:tcPr marL="66727" marR="66727" marT="33363" marB="33363">
                    <a:lnL w="12700" cap="flat" cmpd="sng" algn="ctr">
                      <a:no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300" dirty="0"/>
                        <a:t>782</a:t>
                      </a:r>
                    </a:p>
                  </a:txBody>
                  <a:tcPr marL="66727" marR="66727" marT="33363" marB="33363">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60000"/>
                        <a:lumOff val="40000"/>
                      </a:schemeClr>
                    </a:solidFill>
                  </a:tcPr>
                </a:tc>
                <a:tc>
                  <a:txBody>
                    <a:bodyPr/>
                    <a:lstStyle/>
                    <a:p>
                      <a:pPr algn="ctr"/>
                      <a:r>
                        <a:rPr lang="en-US" sz="1300" b="1" dirty="0">
                          <a:solidFill>
                            <a:schemeClr val="bg1"/>
                          </a:solidFill>
                        </a:rPr>
                        <a:t>473</a:t>
                      </a:r>
                    </a:p>
                  </a:txBody>
                  <a:tcPr marL="66727" marR="66727" marT="33363" marB="33363">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75000"/>
                      </a:schemeClr>
                    </a:solidFill>
                  </a:tcPr>
                </a:tc>
                <a:tc>
                  <a:txBody>
                    <a:bodyPr/>
                    <a:lstStyle/>
                    <a:p>
                      <a:pPr algn="ctr"/>
                      <a:r>
                        <a:rPr lang="en-US" sz="1300" b="1" dirty="0">
                          <a:solidFill>
                            <a:schemeClr val="bg1"/>
                          </a:solidFill>
                        </a:rPr>
                        <a:t>83</a:t>
                      </a:r>
                    </a:p>
                  </a:txBody>
                  <a:tcPr marL="66727" marR="66727" marT="33363" marB="33363">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75000"/>
                      </a:schemeClr>
                    </a:solidFill>
                  </a:tcPr>
                </a:tc>
                <a:extLst>
                  <a:ext uri="{0D108BD9-81ED-4DB2-BD59-A6C34878D82A}">
                    <a16:rowId xmlns:a16="http://schemas.microsoft.com/office/drawing/2014/main" val="2708115140"/>
                  </a:ext>
                </a:extLst>
              </a:tr>
              <a:tr h="266907">
                <a:tc>
                  <a:txBody>
                    <a:bodyPr/>
                    <a:lstStyle/>
                    <a:p>
                      <a:pPr algn="r"/>
                      <a:r>
                        <a:rPr lang="en-US" sz="1300" b="1" dirty="0"/>
                        <a:t>Moderate</a:t>
                      </a:r>
                    </a:p>
                  </a:txBody>
                  <a:tcPr marL="66727" marR="66727" marT="33363" marB="33363">
                    <a:lnL w="12700" cap="flat" cmpd="sng" algn="ctr">
                      <a:no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300" dirty="0"/>
                        <a:t>1.990</a:t>
                      </a:r>
                    </a:p>
                  </a:txBody>
                  <a:tcPr marL="66727" marR="66727" marT="33363" marB="33363">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20000"/>
                        <a:lumOff val="80000"/>
                      </a:schemeClr>
                    </a:solidFill>
                  </a:tcPr>
                </a:tc>
                <a:tc>
                  <a:txBody>
                    <a:bodyPr/>
                    <a:lstStyle/>
                    <a:p>
                      <a:pPr algn="ctr"/>
                      <a:r>
                        <a:rPr lang="en-US" sz="1300" dirty="0"/>
                        <a:t>1.324</a:t>
                      </a:r>
                    </a:p>
                  </a:txBody>
                  <a:tcPr marL="66727" marR="66727" marT="33363" marB="33363">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60000"/>
                        <a:lumOff val="40000"/>
                      </a:schemeClr>
                    </a:solidFill>
                  </a:tcPr>
                </a:tc>
                <a:tc>
                  <a:txBody>
                    <a:bodyPr/>
                    <a:lstStyle/>
                    <a:p>
                      <a:pPr algn="ctr"/>
                      <a:r>
                        <a:rPr lang="en-US" sz="1300" dirty="0"/>
                        <a:t>193</a:t>
                      </a:r>
                    </a:p>
                  </a:txBody>
                  <a:tcPr marL="66727" marR="66727" marT="33363" marB="33363">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127172880"/>
                  </a:ext>
                </a:extLst>
              </a:tr>
              <a:tr h="266907">
                <a:tc>
                  <a:txBody>
                    <a:bodyPr/>
                    <a:lstStyle/>
                    <a:p>
                      <a:pPr algn="r"/>
                      <a:r>
                        <a:rPr lang="en-US" sz="1300" b="1" dirty="0"/>
                        <a:t>Low</a:t>
                      </a:r>
                    </a:p>
                  </a:txBody>
                  <a:tcPr marL="66727" marR="66727" marT="33363" marB="33363">
                    <a:lnL w="12700" cap="flat" cmpd="sng" algn="ctr">
                      <a:no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300" dirty="0"/>
                        <a:t>4.687</a:t>
                      </a:r>
                    </a:p>
                  </a:txBody>
                  <a:tcPr marL="66727" marR="66727" marT="33363" marB="33363">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20000"/>
                        <a:lumOff val="80000"/>
                      </a:schemeClr>
                    </a:solidFill>
                  </a:tcPr>
                </a:tc>
                <a:tc>
                  <a:txBody>
                    <a:bodyPr/>
                    <a:lstStyle/>
                    <a:p>
                      <a:pPr algn="ctr"/>
                      <a:r>
                        <a:rPr lang="en-US" sz="1300" dirty="0"/>
                        <a:t>3.904</a:t>
                      </a:r>
                    </a:p>
                  </a:txBody>
                  <a:tcPr marL="66727" marR="66727" marT="33363" marB="33363">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20000"/>
                        <a:lumOff val="80000"/>
                      </a:schemeClr>
                    </a:solidFill>
                  </a:tcPr>
                </a:tc>
                <a:tc>
                  <a:txBody>
                    <a:bodyPr/>
                    <a:lstStyle/>
                    <a:p>
                      <a:pPr algn="ctr"/>
                      <a:r>
                        <a:rPr lang="en-US" sz="1300" dirty="0"/>
                        <a:t>595</a:t>
                      </a:r>
                    </a:p>
                  </a:txBody>
                  <a:tcPr marL="66727" marR="66727" marT="33363" marB="33363">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872163909"/>
                  </a:ext>
                </a:extLst>
              </a:tr>
            </a:tbl>
          </a:graphicData>
        </a:graphic>
      </p:graphicFrame>
      <p:sp>
        <p:nvSpPr>
          <p:cNvPr id="30" name="TextBox 29">
            <a:extLst>
              <a:ext uri="{FF2B5EF4-FFF2-40B4-BE49-F238E27FC236}">
                <a16:creationId xmlns:a16="http://schemas.microsoft.com/office/drawing/2014/main" id="{5D783148-3D47-03C7-A56F-E643E388C483}"/>
              </a:ext>
            </a:extLst>
          </p:cNvPr>
          <p:cNvSpPr txBox="1"/>
          <p:nvPr/>
        </p:nvSpPr>
        <p:spPr>
          <a:xfrm>
            <a:off x="1630796" y="5073134"/>
            <a:ext cx="2358274" cy="369332"/>
          </a:xfrm>
          <a:prstGeom prst="rect">
            <a:avLst/>
          </a:prstGeom>
          <a:noFill/>
        </p:spPr>
        <p:txBody>
          <a:bodyPr wrap="none" rtlCol="0">
            <a:spAutoFit/>
          </a:bodyPr>
          <a:lstStyle/>
          <a:p>
            <a:r>
              <a:rPr lang="en-US" dirty="0">
                <a:solidFill>
                  <a:schemeClr val="tx2"/>
                </a:solidFill>
              </a:rPr>
              <a:t>Churn vs Segmentation</a:t>
            </a:r>
            <a:endParaRPr lang="id-ID" dirty="0">
              <a:solidFill>
                <a:schemeClr val="tx2"/>
              </a:solidFill>
            </a:endParaRPr>
          </a:p>
        </p:txBody>
      </p:sp>
      <p:sp>
        <p:nvSpPr>
          <p:cNvPr id="31" name="TextBox 30">
            <a:extLst>
              <a:ext uri="{FF2B5EF4-FFF2-40B4-BE49-F238E27FC236}">
                <a16:creationId xmlns:a16="http://schemas.microsoft.com/office/drawing/2014/main" id="{D426E11D-806E-75DB-995A-27511AB6CFBE}"/>
              </a:ext>
            </a:extLst>
          </p:cNvPr>
          <p:cNvSpPr txBox="1"/>
          <p:nvPr/>
        </p:nvSpPr>
        <p:spPr>
          <a:xfrm>
            <a:off x="2517283" y="3705235"/>
            <a:ext cx="611386" cy="276999"/>
          </a:xfrm>
          <a:prstGeom prst="rect">
            <a:avLst/>
          </a:prstGeom>
          <a:noFill/>
        </p:spPr>
        <p:txBody>
          <a:bodyPr wrap="none" rtlCol="0">
            <a:spAutoFit/>
          </a:bodyPr>
          <a:lstStyle/>
          <a:p>
            <a:r>
              <a:rPr lang="en-US" sz="1200" dirty="0">
                <a:solidFill>
                  <a:schemeClr val="tx2"/>
                </a:solidFill>
              </a:rPr>
              <a:t>Tenure</a:t>
            </a:r>
            <a:endParaRPr lang="id-ID" sz="1200" dirty="0">
              <a:solidFill>
                <a:schemeClr val="tx2"/>
              </a:solidFill>
            </a:endParaRPr>
          </a:p>
        </p:txBody>
      </p:sp>
      <p:sp>
        <p:nvSpPr>
          <p:cNvPr id="32" name="TextBox 31">
            <a:extLst>
              <a:ext uri="{FF2B5EF4-FFF2-40B4-BE49-F238E27FC236}">
                <a16:creationId xmlns:a16="http://schemas.microsoft.com/office/drawing/2014/main" id="{6FED6F6D-6B98-97C1-AF06-7F444F8FDDB3}"/>
              </a:ext>
            </a:extLst>
          </p:cNvPr>
          <p:cNvSpPr txBox="1"/>
          <p:nvPr/>
        </p:nvSpPr>
        <p:spPr>
          <a:xfrm rot="16200000">
            <a:off x="-24693" y="4552461"/>
            <a:ext cx="723147" cy="276999"/>
          </a:xfrm>
          <a:prstGeom prst="rect">
            <a:avLst/>
          </a:prstGeom>
          <a:noFill/>
        </p:spPr>
        <p:txBody>
          <a:bodyPr wrap="none" rtlCol="0">
            <a:spAutoFit/>
          </a:bodyPr>
          <a:lstStyle/>
          <a:p>
            <a:r>
              <a:rPr lang="en-US" sz="1200" dirty="0">
                <a:solidFill>
                  <a:schemeClr val="tx2"/>
                </a:solidFill>
              </a:rPr>
              <a:t>Revenue</a:t>
            </a:r>
            <a:endParaRPr lang="id-ID" sz="1200" dirty="0">
              <a:solidFill>
                <a:schemeClr val="tx2"/>
              </a:solidFill>
            </a:endParaRPr>
          </a:p>
        </p:txBody>
      </p:sp>
      <p:pic>
        <p:nvPicPr>
          <p:cNvPr id="21" name="Picture 13">
            <a:extLst>
              <a:ext uri="{FF2B5EF4-FFF2-40B4-BE49-F238E27FC236}">
                <a16:creationId xmlns:a16="http://schemas.microsoft.com/office/drawing/2014/main" id="{FE842A51-0FBC-18B8-3982-D30165CC2DD5}"/>
              </a:ext>
            </a:extLst>
          </p:cNvPr>
          <p:cNvPicPr>
            <a:picLocks noChangeAspect="1" noChangeArrowheads="1"/>
          </p:cNvPicPr>
          <p:nvPr/>
        </p:nvPicPr>
        <p:blipFill>
          <a:blip r:embed="rId3" cstate="email">
            <a:duotone>
              <a:schemeClr val="accent1">
                <a:shade val="45000"/>
                <a:satMod val="135000"/>
              </a:schemeClr>
              <a:prstClr val="white"/>
            </a:duotone>
            <a:extLst>
              <a:ext uri="{28A0092B-C50C-407E-A947-70E740481C1C}">
                <a14:useLocalDpi xmlns:a14="http://schemas.microsoft.com/office/drawing/2010/main"/>
              </a:ext>
            </a:extLst>
          </a:blip>
          <a:srcRect/>
          <a:stretch>
            <a:fillRect/>
          </a:stretch>
        </p:blipFill>
        <p:spPr bwMode="auto">
          <a:xfrm rot="1188570">
            <a:off x="6203202" y="1924439"/>
            <a:ext cx="246883" cy="675768"/>
          </a:xfrm>
          <a:prstGeom prst="rect">
            <a:avLst/>
          </a:prstGeom>
          <a:noFill/>
          <a:ln w="9525">
            <a:noFill/>
            <a:miter lim="800000"/>
            <a:headEnd/>
            <a:tailEnd/>
          </a:ln>
          <a:effectLst/>
        </p:spPr>
      </p:pic>
      <p:pic>
        <p:nvPicPr>
          <p:cNvPr id="33" name="Picture 13">
            <a:extLst>
              <a:ext uri="{FF2B5EF4-FFF2-40B4-BE49-F238E27FC236}">
                <a16:creationId xmlns:a16="http://schemas.microsoft.com/office/drawing/2014/main" id="{F5E34C8A-0AA9-4D7F-625B-E4B94AA64C7A}"/>
              </a:ext>
            </a:extLst>
          </p:cNvPr>
          <p:cNvPicPr>
            <a:picLocks noChangeAspect="1" noChangeArrowheads="1"/>
          </p:cNvPicPr>
          <p:nvPr/>
        </p:nvPicPr>
        <p:blipFill>
          <a:blip r:embed="rId3" cstate="email">
            <a:duotone>
              <a:schemeClr val="accent1">
                <a:shade val="45000"/>
                <a:satMod val="135000"/>
              </a:schemeClr>
              <a:prstClr val="white"/>
            </a:duotone>
            <a:extLst>
              <a:ext uri="{28A0092B-C50C-407E-A947-70E740481C1C}">
                <a14:useLocalDpi xmlns:a14="http://schemas.microsoft.com/office/drawing/2010/main"/>
              </a:ext>
            </a:extLst>
          </a:blip>
          <a:srcRect/>
          <a:stretch>
            <a:fillRect/>
          </a:stretch>
        </p:blipFill>
        <p:spPr bwMode="auto">
          <a:xfrm rot="19800000">
            <a:off x="7289370" y="1735978"/>
            <a:ext cx="246883" cy="675768"/>
          </a:xfrm>
          <a:prstGeom prst="rect">
            <a:avLst/>
          </a:prstGeom>
          <a:noFill/>
          <a:ln w="9525">
            <a:noFill/>
            <a:miter lim="800000"/>
            <a:headEnd/>
            <a:tailEnd/>
          </a:ln>
          <a:effectLst/>
        </p:spPr>
      </p:pic>
      <p:pic>
        <p:nvPicPr>
          <p:cNvPr id="34" name="Picture 13">
            <a:extLst>
              <a:ext uri="{FF2B5EF4-FFF2-40B4-BE49-F238E27FC236}">
                <a16:creationId xmlns:a16="http://schemas.microsoft.com/office/drawing/2014/main" id="{0946BBBF-63E3-14DE-0F8A-3B54C867AF69}"/>
              </a:ext>
            </a:extLst>
          </p:cNvPr>
          <p:cNvPicPr>
            <a:picLocks noChangeAspect="1" noChangeArrowheads="1"/>
          </p:cNvPicPr>
          <p:nvPr/>
        </p:nvPicPr>
        <p:blipFill>
          <a:blip r:embed="rId3" cstate="email">
            <a:duotone>
              <a:schemeClr val="accent1">
                <a:shade val="45000"/>
                <a:satMod val="135000"/>
              </a:schemeClr>
              <a:prstClr val="white"/>
            </a:duotone>
            <a:extLst>
              <a:ext uri="{28A0092B-C50C-407E-A947-70E740481C1C}">
                <a14:useLocalDpi xmlns:a14="http://schemas.microsoft.com/office/drawing/2010/main"/>
              </a:ext>
            </a:extLst>
          </a:blip>
          <a:srcRect/>
          <a:stretch>
            <a:fillRect/>
          </a:stretch>
        </p:blipFill>
        <p:spPr bwMode="auto">
          <a:xfrm rot="18450358">
            <a:off x="7013524" y="1980519"/>
            <a:ext cx="246883" cy="675768"/>
          </a:xfrm>
          <a:prstGeom prst="rect">
            <a:avLst/>
          </a:prstGeom>
          <a:noFill/>
          <a:ln w="9525">
            <a:noFill/>
            <a:miter lim="800000"/>
            <a:headEnd/>
            <a:tailEnd/>
          </a:ln>
          <a:effectLst/>
        </p:spPr>
      </p:pic>
      <p:pic>
        <p:nvPicPr>
          <p:cNvPr id="35" name="Picture 13">
            <a:extLst>
              <a:ext uri="{FF2B5EF4-FFF2-40B4-BE49-F238E27FC236}">
                <a16:creationId xmlns:a16="http://schemas.microsoft.com/office/drawing/2014/main" id="{16C9CD86-A897-F427-6E3B-830CC331E73C}"/>
              </a:ext>
            </a:extLst>
          </p:cNvPr>
          <p:cNvPicPr>
            <a:picLocks noChangeAspect="1" noChangeArrowheads="1"/>
          </p:cNvPicPr>
          <p:nvPr/>
        </p:nvPicPr>
        <p:blipFill>
          <a:blip r:embed="rId3" cstate="email">
            <a:duotone>
              <a:schemeClr val="accent1">
                <a:shade val="45000"/>
                <a:satMod val="135000"/>
              </a:schemeClr>
              <a:prstClr val="white"/>
            </a:duotone>
            <a:extLst>
              <a:ext uri="{28A0092B-C50C-407E-A947-70E740481C1C}">
                <a14:useLocalDpi xmlns:a14="http://schemas.microsoft.com/office/drawing/2010/main"/>
              </a:ext>
            </a:extLst>
          </a:blip>
          <a:srcRect/>
          <a:stretch>
            <a:fillRect/>
          </a:stretch>
        </p:blipFill>
        <p:spPr bwMode="auto">
          <a:xfrm rot="18450358">
            <a:off x="9354232" y="2938050"/>
            <a:ext cx="246883" cy="675768"/>
          </a:xfrm>
          <a:prstGeom prst="rect">
            <a:avLst/>
          </a:prstGeom>
          <a:noFill/>
          <a:ln w="9525">
            <a:noFill/>
            <a:miter lim="800000"/>
            <a:headEnd/>
            <a:tailEnd/>
          </a:ln>
          <a:effectLst/>
        </p:spPr>
      </p:pic>
      <p:pic>
        <p:nvPicPr>
          <p:cNvPr id="36" name="Picture 13">
            <a:extLst>
              <a:ext uri="{FF2B5EF4-FFF2-40B4-BE49-F238E27FC236}">
                <a16:creationId xmlns:a16="http://schemas.microsoft.com/office/drawing/2014/main" id="{DED0F6EA-B5E5-33EA-7F89-2E8BF787B2D7}"/>
              </a:ext>
            </a:extLst>
          </p:cNvPr>
          <p:cNvPicPr>
            <a:picLocks noChangeAspect="1" noChangeArrowheads="1"/>
          </p:cNvPicPr>
          <p:nvPr/>
        </p:nvPicPr>
        <p:blipFill>
          <a:blip r:embed="rId3" cstate="email">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rot="10800000">
            <a:off x="6508026" y="4278129"/>
            <a:ext cx="246883" cy="675768"/>
          </a:xfrm>
          <a:prstGeom prst="rect">
            <a:avLst/>
          </a:prstGeom>
          <a:noFill/>
          <a:ln w="9525">
            <a:noFill/>
            <a:miter lim="800000"/>
            <a:headEnd/>
            <a:tailEnd/>
          </a:ln>
          <a:effectLst/>
        </p:spPr>
      </p:pic>
      <p:sp>
        <p:nvSpPr>
          <p:cNvPr id="37" name="Source">
            <a:extLst>
              <a:ext uri="{FF2B5EF4-FFF2-40B4-BE49-F238E27FC236}">
                <a16:creationId xmlns:a16="http://schemas.microsoft.com/office/drawing/2014/main" id="{B96C55AD-B11D-2BFC-5060-EA6C69A38849}"/>
              </a:ext>
            </a:extLst>
          </p:cNvPr>
          <p:cNvSpPr txBox="1">
            <a:spLocks noChangeAspect="1"/>
          </p:cNvSpPr>
          <p:nvPr/>
        </p:nvSpPr>
        <p:spPr>
          <a:xfrm>
            <a:off x="2383688" y="4173415"/>
            <a:ext cx="1962513" cy="422031"/>
          </a:xfrm>
          <a:prstGeom prst="rect">
            <a:avLst/>
          </a:prstGeom>
          <a:blipFill>
            <a:blip r:embed="rId4" cstate="print">
              <a:extLst>
                <a:ext uri="{28A0092B-C50C-407E-A947-70E740481C1C}">
                  <a14:useLocalDpi xmlns:a14="http://schemas.microsoft.com/office/drawing/2010/main" val="0"/>
                </a:ext>
              </a:extLst>
            </a:blip>
            <a:stretch>
              <a:fillRect/>
            </a:stretch>
          </a:blipFill>
        </p:spPr>
        <p:txBody>
          <a:bodyPr wrap="square" lIns="0" tIns="0" rIns="0" bIns="0" rtlCol="0" anchor="ctr" anchorCtr="1">
            <a:noAutofit/>
          </a:bodyPr>
          <a:lstStyle/>
          <a:p>
            <a:pPr defTabSz="935138"/>
            <a:r>
              <a:rPr lang="en-GB" sz="1300">
                <a:solidFill>
                  <a:srgbClr val="CC0000"/>
                </a:solidFill>
              </a:rPr>
              <a:t> </a:t>
            </a:r>
            <a:endParaRPr lang="en-GB" sz="1300" dirty="0">
              <a:solidFill>
                <a:srgbClr val="CC0000"/>
              </a:solidFill>
            </a:endParaRPr>
          </a:p>
        </p:txBody>
      </p:sp>
      <p:pic>
        <p:nvPicPr>
          <p:cNvPr id="38" name="Picture 16">
            <a:extLst>
              <a:ext uri="{FF2B5EF4-FFF2-40B4-BE49-F238E27FC236}">
                <a16:creationId xmlns:a16="http://schemas.microsoft.com/office/drawing/2014/main" id="{67E7A651-FF8E-527E-B05C-A02A4354E276}"/>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rot="10800000" flipV="1">
            <a:off x="4220106" y="4384430"/>
            <a:ext cx="404514" cy="1643113"/>
          </a:xfrm>
          <a:prstGeom prst="rect">
            <a:avLst/>
          </a:prstGeom>
          <a:noFill/>
          <a:ln w="9525">
            <a:noFill/>
            <a:miter lim="800000"/>
            <a:headEnd/>
            <a:tailEnd/>
          </a:ln>
          <a:effectLst/>
        </p:spPr>
      </p:pic>
      <p:pic>
        <p:nvPicPr>
          <p:cNvPr id="39" name="Picture 34">
            <a:extLst>
              <a:ext uri="{FF2B5EF4-FFF2-40B4-BE49-F238E27FC236}">
                <a16:creationId xmlns:a16="http://schemas.microsoft.com/office/drawing/2014/main" id="{342FB214-BE8D-AB1B-4C03-8C1E7235A630}"/>
              </a:ext>
            </a:extLst>
          </p:cNvPr>
          <p:cNvPicPr>
            <a:picLocks noChangeAspect="1" noChangeArrowheads="1"/>
          </p:cNvPicPr>
          <p:nvPr/>
        </p:nvPicPr>
        <p:blipFill>
          <a:blip r:embed="rId6" cstate="print"/>
          <a:srcRect/>
          <a:stretch>
            <a:fillRect/>
          </a:stretch>
        </p:blipFill>
        <p:spPr bwMode="auto">
          <a:xfrm rot="5400000">
            <a:off x="3232552" y="4943782"/>
            <a:ext cx="380968" cy="1594136"/>
          </a:xfrm>
          <a:prstGeom prst="rect">
            <a:avLst/>
          </a:prstGeom>
          <a:noFill/>
          <a:ln w="9525">
            <a:noFill/>
            <a:miter lim="800000"/>
            <a:headEnd/>
            <a:tailEnd/>
          </a:ln>
          <a:effectLst/>
        </p:spPr>
      </p:pic>
      <p:sp>
        <p:nvSpPr>
          <p:cNvPr id="40" name="TextBox 39">
            <a:extLst>
              <a:ext uri="{FF2B5EF4-FFF2-40B4-BE49-F238E27FC236}">
                <a16:creationId xmlns:a16="http://schemas.microsoft.com/office/drawing/2014/main" id="{5A7E7C19-679E-E3ED-D6F9-053BA59BAFCE}"/>
              </a:ext>
            </a:extLst>
          </p:cNvPr>
          <p:cNvSpPr txBox="1"/>
          <p:nvPr/>
        </p:nvSpPr>
        <p:spPr>
          <a:xfrm>
            <a:off x="2717813" y="5623556"/>
            <a:ext cx="1168168" cy="307777"/>
          </a:xfrm>
          <a:prstGeom prst="rect">
            <a:avLst/>
          </a:prstGeom>
          <a:noFill/>
        </p:spPr>
        <p:txBody>
          <a:bodyPr wrap="square">
            <a:spAutoFit/>
          </a:bodyPr>
          <a:lstStyle/>
          <a:p>
            <a:pPr algn="just"/>
            <a:r>
              <a:rPr lang="en-US" sz="1400" dirty="0">
                <a:solidFill>
                  <a:schemeClr val="accent3"/>
                </a:solidFill>
                <a:latin typeface="+mj-lt"/>
                <a:ea typeface="Open Sans Light" panose="020B0306030504020204" pitchFamily="34" charset="0"/>
                <a:cs typeface="Open Sans Light" panose="020B0306030504020204" pitchFamily="34" charset="0"/>
              </a:rPr>
              <a:t>556 HVCs lost</a:t>
            </a:r>
          </a:p>
        </p:txBody>
      </p:sp>
    </p:spTree>
    <p:extLst>
      <p:ext uri="{BB962C8B-B14F-4D97-AF65-F5344CB8AC3E}">
        <p14:creationId xmlns:p14="http://schemas.microsoft.com/office/powerpoint/2010/main" val="32700821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Picture 51">
            <a:extLst>
              <a:ext uri="{FF2B5EF4-FFF2-40B4-BE49-F238E27FC236}">
                <a16:creationId xmlns:a16="http://schemas.microsoft.com/office/drawing/2014/main" id="{2D216500-FD08-D63B-CC2E-0B039CA290BB}"/>
              </a:ext>
            </a:extLst>
          </p:cNvPr>
          <p:cNvPicPr>
            <a:picLocks noChangeAspect="1"/>
          </p:cNvPicPr>
          <p:nvPr/>
        </p:nvPicPr>
        <p:blipFill rotWithShape="1">
          <a:blip r:embed="rId2">
            <a:extLst>
              <a:ext uri="{28A0092B-C50C-407E-A947-70E740481C1C}">
                <a14:useLocalDpi xmlns:a14="http://schemas.microsoft.com/office/drawing/2010/main" val="0"/>
              </a:ext>
            </a:extLst>
          </a:blip>
          <a:srcRect t="2979" r="1486"/>
          <a:stretch/>
        </p:blipFill>
        <p:spPr>
          <a:xfrm>
            <a:off x="3145626" y="3038174"/>
            <a:ext cx="5498101" cy="3752778"/>
          </a:xfrm>
          <a:prstGeom prst="rect">
            <a:avLst/>
          </a:prstGeom>
        </p:spPr>
      </p:pic>
      <p:sp>
        <p:nvSpPr>
          <p:cNvPr id="10" name="TextBox 9">
            <a:extLst>
              <a:ext uri="{FF2B5EF4-FFF2-40B4-BE49-F238E27FC236}">
                <a16:creationId xmlns:a16="http://schemas.microsoft.com/office/drawing/2014/main" id="{07C8C2B2-8614-4A81-9FC1-4E7649246966}"/>
              </a:ext>
            </a:extLst>
          </p:cNvPr>
          <p:cNvSpPr txBox="1"/>
          <p:nvPr/>
        </p:nvSpPr>
        <p:spPr>
          <a:xfrm>
            <a:off x="858129" y="378976"/>
            <a:ext cx="5377754" cy="496161"/>
          </a:xfrm>
          <a:prstGeom prst="rect">
            <a:avLst/>
          </a:prstGeom>
          <a:noFill/>
        </p:spPr>
        <p:txBody>
          <a:bodyPr wrap="square" rtlCol="0">
            <a:spAutoFit/>
          </a:bodyPr>
          <a:lstStyle/>
          <a:p>
            <a:pPr>
              <a:lnSpc>
                <a:spcPct val="80000"/>
              </a:lnSpc>
            </a:pPr>
            <a:r>
              <a:rPr lang="en-US" sz="3200" dirty="0">
                <a:solidFill>
                  <a:schemeClr val="accent1"/>
                </a:solidFill>
                <a:latin typeface="Montserrat" panose="00000500000000000000" pitchFamily="50" charset="0"/>
                <a:ea typeface="Lato Black" panose="020F0502020204030203" pitchFamily="34" charset="0"/>
                <a:cs typeface="Lato Black" panose="020F0502020204030203" pitchFamily="34" charset="0"/>
              </a:rPr>
              <a:t>Churn Prediction</a:t>
            </a:r>
          </a:p>
        </p:txBody>
      </p:sp>
      <p:sp>
        <p:nvSpPr>
          <p:cNvPr id="11" name="Rectangle 10">
            <a:extLst>
              <a:ext uri="{FF2B5EF4-FFF2-40B4-BE49-F238E27FC236}">
                <a16:creationId xmlns:a16="http://schemas.microsoft.com/office/drawing/2014/main" id="{D5E1AC86-D876-430D-8142-447C545AC5E6}"/>
              </a:ext>
            </a:extLst>
          </p:cNvPr>
          <p:cNvSpPr/>
          <p:nvPr/>
        </p:nvSpPr>
        <p:spPr>
          <a:xfrm>
            <a:off x="817309" y="831470"/>
            <a:ext cx="6655191" cy="2071977"/>
          </a:xfrm>
          <a:prstGeom prst="rect">
            <a:avLst/>
          </a:prstGeom>
        </p:spPr>
        <p:txBody>
          <a:bodyPr wrap="square">
            <a:spAutoFit/>
          </a:bodyPr>
          <a:lstStyle/>
          <a:p>
            <a:pPr>
              <a:lnSpc>
                <a:spcPct val="120000"/>
              </a:lnSpc>
            </a:pPr>
            <a:r>
              <a:rPr lang="en-US" sz="1200" dirty="0">
                <a:latin typeface="+mj-lt"/>
                <a:ea typeface="Open Sans Light" panose="020B0306030504020204" pitchFamily="34" charset="0"/>
                <a:cs typeface="Open Sans Light" panose="020B0306030504020204" pitchFamily="34" charset="0"/>
              </a:rPr>
              <a:t>Different normalization models have been performed, and “Power Transform provided the best outcome.”</a:t>
            </a:r>
          </a:p>
          <a:p>
            <a:pPr>
              <a:lnSpc>
                <a:spcPct val="120000"/>
              </a:lnSpc>
            </a:pPr>
            <a:r>
              <a:rPr lang="en-US" sz="1200" dirty="0">
                <a:latin typeface="+mj-lt"/>
                <a:ea typeface="Open Sans Light" panose="020B0306030504020204" pitchFamily="34" charset="0"/>
                <a:cs typeface="Open Sans Light" panose="020B0306030504020204" pitchFamily="34" charset="0"/>
              </a:rPr>
              <a:t>Because of the imbalanced data, the result of KNN and logistic regression was not good enough.</a:t>
            </a:r>
          </a:p>
          <a:p>
            <a:pPr>
              <a:lnSpc>
                <a:spcPct val="120000"/>
              </a:lnSpc>
            </a:pPr>
            <a:r>
              <a:rPr lang="en-US" sz="1200" dirty="0">
                <a:latin typeface="+mj-lt"/>
                <a:ea typeface="Open Sans Light" panose="020B0306030504020204" pitchFamily="34" charset="0"/>
                <a:cs typeface="Open Sans Light" panose="020B0306030504020204" pitchFamily="34" charset="0"/>
              </a:rPr>
              <a:t>So, for prediction, over and under sampling for Both KNN and logistic regression have been performed:</a:t>
            </a:r>
          </a:p>
          <a:p>
            <a:pPr marL="742950" lvl="1" indent="-285750">
              <a:lnSpc>
                <a:spcPct val="120000"/>
              </a:lnSpc>
              <a:buFont typeface="Arial" panose="020B0604020202020204" pitchFamily="34" charset="0"/>
              <a:buChar char="•"/>
            </a:pPr>
            <a:r>
              <a:rPr lang="en-US" sz="1200" dirty="0">
                <a:latin typeface="+mj-lt"/>
                <a:ea typeface="Open Sans Light" panose="020B0306030504020204" pitchFamily="34" charset="0"/>
                <a:cs typeface="Open Sans Light" panose="020B0306030504020204" pitchFamily="34" charset="0"/>
              </a:rPr>
              <a:t>Over Sampling:</a:t>
            </a:r>
          </a:p>
          <a:p>
            <a:pPr marL="1257300" lvl="2" indent="-342900">
              <a:lnSpc>
                <a:spcPct val="120000"/>
              </a:lnSpc>
              <a:buFont typeface="+mj-lt"/>
              <a:buAutoNum type="arabicPeriod"/>
            </a:pPr>
            <a:r>
              <a:rPr lang="en-US" sz="1200" dirty="0" err="1">
                <a:latin typeface="+mj-lt"/>
                <a:ea typeface="Open Sans Light" panose="020B0306030504020204" pitchFamily="34" charset="0"/>
                <a:cs typeface="Open Sans Light" panose="020B0306030504020204" pitchFamily="34" charset="0"/>
              </a:rPr>
              <a:t>RandomOverSampler</a:t>
            </a:r>
            <a:endParaRPr lang="en-US" sz="1200" dirty="0">
              <a:latin typeface="+mj-lt"/>
              <a:ea typeface="Open Sans Light" panose="020B0306030504020204" pitchFamily="34" charset="0"/>
              <a:cs typeface="Open Sans Light" panose="020B0306030504020204" pitchFamily="34" charset="0"/>
            </a:endParaRPr>
          </a:p>
          <a:p>
            <a:pPr marL="1257300" lvl="2" indent="-342900">
              <a:lnSpc>
                <a:spcPct val="120000"/>
              </a:lnSpc>
              <a:buFont typeface="+mj-lt"/>
              <a:buAutoNum type="arabicPeriod"/>
            </a:pPr>
            <a:r>
              <a:rPr lang="en-US" sz="1200" dirty="0">
                <a:latin typeface="+mj-lt"/>
                <a:ea typeface="Open Sans Light" panose="020B0306030504020204" pitchFamily="34" charset="0"/>
                <a:cs typeface="Open Sans Light" panose="020B0306030504020204" pitchFamily="34" charset="0"/>
              </a:rPr>
              <a:t>SMOTE</a:t>
            </a:r>
          </a:p>
          <a:p>
            <a:pPr marL="742950" lvl="1" indent="-285750">
              <a:lnSpc>
                <a:spcPct val="120000"/>
              </a:lnSpc>
              <a:buFont typeface="Arial" panose="020B0604020202020204" pitchFamily="34" charset="0"/>
              <a:buChar char="•"/>
            </a:pPr>
            <a:r>
              <a:rPr lang="en-US" sz="1200" dirty="0">
                <a:latin typeface="+mj-lt"/>
                <a:ea typeface="Open Sans Light" panose="020B0306030504020204" pitchFamily="34" charset="0"/>
                <a:cs typeface="Open Sans Light" panose="020B0306030504020204" pitchFamily="34" charset="0"/>
              </a:rPr>
              <a:t>Under Sampling</a:t>
            </a:r>
          </a:p>
          <a:p>
            <a:pPr marL="1257300" lvl="2" indent="-342900">
              <a:lnSpc>
                <a:spcPct val="120000"/>
              </a:lnSpc>
              <a:buFont typeface="+mj-lt"/>
              <a:buAutoNum type="arabicPeriod"/>
            </a:pPr>
            <a:r>
              <a:rPr lang="en-US" sz="1200" dirty="0" err="1">
                <a:latin typeface="+mj-lt"/>
                <a:ea typeface="Open Sans Light" panose="020B0306030504020204" pitchFamily="34" charset="0"/>
                <a:cs typeface="Open Sans Light" panose="020B0306030504020204" pitchFamily="34" charset="0"/>
              </a:rPr>
              <a:t>NearMiss</a:t>
            </a:r>
            <a:endParaRPr lang="en-US" sz="1200" dirty="0">
              <a:latin typeface="+mj-lt"/>
              <a:ea typeface="Open Sans Light" panose="020B0306030504020204" pitchFamily="34" charset="0"/>
              <a:cs typeface="Open Sans Light" panose="020B0306030504020204" pitchFamily="34" charset="0"/>
            </a:endParaRPr>
          </a:p>
          <a:p>
            <a:pPr marL="1257300" lvl="2" indent="-342900">
              <a:lnSpc>
                <a:spcPct val="120000"/>
              </a:lnSpc>
              <a:buFont typeface="+mj-lt"/>
              <a:buAutoNum type="arabicPeriod"/>
            </a:pPr>
            <a:r>
              <a:rPr lang="en-US" sz="1200" dirty="0" err="1">
                <a:latin typeface="+mj-lt"/>
                <a:ea typeface="Open Sans Light" panose="020B0306030504020204" pitchFamily="34" charset="0"/>
                <a:cs typeface="Open Sans Light" panose="020B0306030504020204" pitchFamily="34" charset="0"/>
              </a:rPr>
              <a:t>RandomUnderSampler</a:t>
            </a:r>
            <a:endParaRPr lang="en-US" sz="1200" dirty="0">
              <a:latin typeface="+mj-lt"/>
              <a:ea typeface="Open Sans Light" panose="020B0306030504020204" pitchFamily="34" charset="0"/>
              <a:cs typeface="Open Sans Light" panose="020B0306030504020204" pitchFamily="34" charset="0"/>
            </a:endParaRPr>
          </a:p>
        </p:txBody>
      </p:sp>
      <p:sp>
        <p:nvSpPr>
          <p:cNvPr id="54" name="TextBox 53">
            <a:extLst>
              <a:ext uri="{FF2B5EF4-FFF2-40B4-BE49-F238E27FC236}">
                <a16:creationId xmlns:a16="http://schemas.microsoft.com/office/drawing/2014/main" id="{EC3A088E-5C47-E2ED-06B6-7A32010A9ABF}"/>
              </a:ext>
            </a:extLst>
          </p:cNvPr>
          <p:cNvSpPr txBox="1"/>
          <p:nvPr/>
        </p:nvSpPr>
        <p:spPr>
          <a:xfrm>
            <a:off x="817309" y="3841313"/>
            <a:ext cx="2603528" cy="1600438"/>
          </a:xfrm>
          <a:prstGeom prst="rect">
            <a:avLst/>
          </a:prstGeom>
          <a:noFill/>
        </p:spPr>
        <p:txBody>
          <a:bodyPr wrap="square">
            <a:spAutoFit/>
          </a:bodyPr>
          <a:lstStyle/>
          <a:p>
            <a:pPr algn="just"/>
            <a:r>
              <a:rPr lang="en-US" sz="1400" dirty="0">
                <a:solidFill>
                  <a:schemeClr val="accent3"/>
                </a:solidFill>
                <a:latin typeface="+mj-lt"/>
                <a:ea typeface="Open Sans Light" panose="020B0306030504020204" pitchFamily="34" charset="0"/>
                <a:cs typeface="Open Sans Light" panose="020B0306030504020204" pitchFamily="34" charset="0"/>
              </a:rPr>
              <a:t>The best one was a logistic regression with Over sampling of SMOTE.</a:t>
            </a:r>
          </a:p>
          <a:p>
            <a:pPr algn="just"/>
            <a:endParaRPr lang="en-US" sz="1400" dirty="0">
              <a:solidFill>
                <a:schemeClr val="accent3"/>
              </a:solidFill>
              <a:latin typeface="+mj-lt"/>
              <a:ea typeface="Open Sans Light" panose="020B0306030504020204" pitchFamily="34" charset="0"/>
              <a:cs typeface="Open Sans Light" panose="020B0306030504020204" pitchFamily="34" charset="0"/>
            </a:endParaRPr>
          </a:p>
          <a:p>
            <a:pPr algn="just"/>
            <a:r>
              <a:rPr lang="en-US" sz="1400" dirty="0">
                <a:solidFill>
                  <a:schemeClr val="accent3"/>
                </a:solidFill>
                <a:latin typeface="+mj-lt"/>
                <a:ea typeface="Open Sans Light" panose="020B0306030504020204" pitchFamily="34" charset="0"/>
                <a:cs typeface="Open Sans Light" panose="020B0306030504020204" pitchFamily="34" charset="0"/>
              </a:rPr>
              <a:t>And based On this Model, Churn Can be predicted by 61% of success</a:t>
            </a:r>
          </a:p>
        </p:txBody>
      </p:sp>
      <p:pic>
        <p:nvPicPr>
          <p:cNvPr id="55" name="Picture Placeholder 17">
            <a:extLst>
              <a:ext uri="{FF2B5EF4-FFF2-40B4-BE49-F238E27FC236}">
                <a16:creationId xmlns:a16="http://schemas.microsoft.com/office/drawing/2014/main" id="{7E389D53-F8A7-C9CF-8A26-DF0DB9E2C0CD}"/>
              </a:ext>
            </a:extLst>
          </p:cNvPr>
          <p:cNvPicPr>
            <a:picLocks noChangeAspect="1"/>
          </p:cNvPicPr>
          <p:nvPr/>
        </p:nvPicPr>
        <p:blipFill>
          <a:blip r:embed="rId3"/>
          <a:srcRect l="29533" r="29533"/>
          <a:stretch>
            <a:fillRect/>
          </a:stretch>
        </p:blipFill>
        <p:spPr>
          <a:xfrm>
            <a:off x="8667750" y="0"/>
            <a:ext cx="3524250" cy="6858000"/>
          </a:xfrm>
          <a:prstGeom prst="rect">
            <a:avLst/>
          </a:prstGeom>
          <a:noFill/>
        </p:spPr>
      </p:pic>
      <p:sp>
        <p:nvSpPr>
          <p:cNvPr id="56" name="Rectangle 55">
            <a:extLst>
              <a:ext uri="{FF2B5EF4-FFF2-40B4-BE49-F238E27FC236}">
                <a16:creationId xmlns:a16="http://schemas.microsoft.com/office/drawing/2014/main" id="{05861DDA-7BAB-E1F9-F05F-E01EE415E8AB}"/>
              </a:ext>
            </a:extLst>
          </p:cNvPr>
          <p:cNvSpPr/>
          <p:nvPr/>
        </p:nvSpPr>
        <p:spPr>
          <a:xfrm>
            <a:off x="8667750" y="0"/>
            <a:ext cx="3524250" cy="6858000"/>
          </a:xfrm>
          <a:prstGeom prst="rect">
            <a:avLst/>
          </a:prstGeom>
          <a:gradFill>
            <a:gsLst>
              <a:gs pos="0">
                <a:schemeClr val="accent1"/>
              </a:gs>
              <a:gs pos="100000">
                <a:schemeClr val="accent3">
                  <a:alpha val="59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804894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D04CEF9-1044-47BB-A80C-34627C6E32E0}"/>
              </a:ext>
            </a:extLst>
          </p:cNvPr>
          <p:cNvGrpSpPr/>
          <p:nvPr/>
        </p:nvGrpSpPr>
        <p:grpSpPr>
          <a:xfrm>
            <a:off x="-1633872" y="1537855"/>
            <a:ext cx="6376637" cy="5878944"/>
            <a:chOff x="-1386222" y="1574981"/>
            <a:chExt cx="7100888" cy="6546668"/>
          </a:xfrm>
        </p:grpSpPr>
        <p:grpSp>
          <p:nvGrpSpPr>
            <p:cNvPr id="3" name="Group 2">
              <a:extLst>
                <a:ext uri="{FF2B5EF4-FFF2-40B4-BE49-F238E27FC236}">
                  <a16:creationId xmlns:a16="http://schemas.microsoft.com/office/drawing/2014/main" id="{8B1F0A23-E000-42C4-BBCA-D259508C0860}"/>
                </a:ext>
              </a:extLst>
            </p:cNvPr>
            <p:cNvGrpSpPr/>
            <p:nvPr/>
          </p:nvGrpSpPr>
          <p:grpSpPr>
            <a:xfrm flipH="1">
              <a:off x="-1386222" y="2230437"/>
              <a:ext cx="7100888" cy="5891212"/>
              <a:chOff x="4517221" y="2682505"/>
              <a:chExt cx="7100888" cy="5891212"/>
            </a:xfrm>
          </p:grpSpPr>
          <p:sp>
            <p:nvSpPr>
              <p:cNvPr id="31" name="Freeform 17">
                <a:extLst>
                  <a:ext uri="{FF2B5EF4-FFF2-40B4-BE49-F238E27FC236}">
                    <a16:creationId xmlns:a16="http://schemas.microsoft.com/office/drawing/2014/main" id="{286863A3-7DAA-4D35-970F-B9D1269426F3}"/>
                  </a:ext>
                </a:extLst>
              </p:cNvPr>
              <p:cNvSpPr>
                <a:spLocks/>
              </p:cNvSpPr>
              <p:nvPr/>
            </p:nvSpPr>
            <p:spPr bwMode="auto">
              <a:xfrm>
                <a:off x="4679146" y="2884117"/>
                <a:ext cx="6938963" cy="5689600"/>
              </a:xfrm>
              <a:custGeom>
                <a:avLst/>
                <a:gdLst>
                  <a:gd name="T0" fmla="*/ 1735 w 1847"/>
                  <a:gd name="T1" fmla="*/ 757 h 1514"/>
                  <a:gd name="T2" fmla="*/ 721 w 1847"/>
                  <a:gd name="T3" fmla="*/ 1514 h 1514"/>
                  <a:gd name="T4" fmla="*/ 112 w 1847"/>
                  <a:gd name="T5" fmla="*/ 757 h 1514"/>
                  <a:gd name="T6" fmla="*/ 1127 w 1847"/>
                  <a:gd name="T7" fmla="*/ 0 h 1514"/>
                  <a:gd name="T8" fmla="*/ 1735 w 1847"/>
                  <a:gd name="T9" fmla="*/ 757 h 1514"/>
                </a:gdLst>
                <a:ahLst/>
                <a:cxnLst>
                  <a:cxn ang="0">
                    <a:pos x="T0" y="T1"/>
                  </a:cxn>
                  <a:cxn ang="0">
                    <a:pos x="T2" y="T3"/>
                  </a:cxn>
                  <a:cxn ang="0">
                    <a:pos x="T4" y="T5"/>
                  </a:cxn>
                  <a:cxn ang="0">
                    <a:pos x="T6" y="T7"/>
                  </a:cxn>
                  <a:cxn ang="0">
                    <a:pos x="T8" y="T9"/>
                  </a:cxn>
                </a:cxnLst>
                <a:rect l="0" t="0" r="r" b="b"/>
                <a:pathLst>
                  <a:path w="1847" h="1514">
                    <a:moveTo>
                      <a:pt x="1735" y="757"/>
                    </a:moveTo>
                    <a:cubicBezTo>
                      <a:pt x="1623" y="1175"/>
                      <a:pt x="1169" y="1514"/>
                      <a:pt x="721" y="1514"/>
                    </a:cubicBezTo>
                    <a:cubicBezTo>
                      <a:pt x="273" y="1514"/>
                      <a:pt x="0" y="1175"/>
                      <a:pt x="112" y="757"/>
                    </a:cubicBezTo>
                    <a:cubicBezTo>
                      <a:pt x="224" y="339"/>
                      <a:pt x="679" y="0"/>
                      <a:pt x="1127" y="0"/>
                    </a:cubicBezTo>
                    <a:cubicBezTo>
                      <a:pt x="1575" y="0"/>
                      <a:pt x="1847" y="339"/>
                      <a:pt x="1735" y="757"/>
                    </a:cubicBezTo>
                    <a:close/>
                  </a:path>
                </a:pathLst>
              </a:custGeom>
              <a:solidFill>
                <a:srgbClr val="22212B"/>
              </a:solidFill>
              <a:ln>
                <a:noFill/>
              </a:ln>
            </p:spPr>
            <p:txBody>
              <a:bodyPr vert="horz" wrap="square" lIns="91440" tIns="45720" rIns="91440" bIns="45720" numCol="1" anchor="t" anchorCtr="0" compatLnSpc="1">
                <a:prstTxWarp prst="textNoShape">
                  <a:avLst/>
                </a:prstTxWarp>
              </a:bodyPr>
              <a:lstStyle/>
              <a:p>
                <a:endParaRPr lang="id-ID"/>
              </a:p>
            </p:txBody>
          </p:sp>
          <p:sp>
            <p:nvSpPr>
              <p:cNvPr id="32" name="Freeform 18">
                <a:extLst>
                  <a:ext uri="{FF2B5EF4-FFF2-40B4-BE49-F238E27FC236}">
                    <a16:creationId xmlns:a16="http://schemas.microsoft.com/office/drawing/2014/main" id="{E3035274-4570-4F99-9FEF-5A25DF8AC793}"/>
                  </a:ext>
                </a:extLst>
              </p:cNvPr>
              <p:cNvSpPr>
                <a:spLocks/>
              </p:cNvSpPr>
              <p:nvPr/>
            </p:nvSpPr>
            <p:spPr bwMode="auto">
              <a:xfrm>
                <a:off x="4607708" y="2795217"/>
                <a:ext cx="6938963" cy="5689600"/>
              </a:xfrm>
              <a:custGeom>
                <a:avLst/>
                <a:gdLst>
                  <a:gd name="T0" fmla="*/ 1735 w 1847"/>
                  <a:gd name="T1" fmla="*/ 757 h 1514"/>
                  <a:gd name="T2" fmla="*/ 721 w 1847"/>
                  <a:gd name="T3" fmla="*/ 1514 h 1514"/>
                  <a:gd name="T4" fmla="*/ 112 w 1847"/>
                  <a:gd name="T5" fmla="*/ 757 h 1514"/>
                  <a:gd name="T6" fmla="*/ 1126 w 1847"/>
                  <a:gd name="T7" fmla="*/ 0 h 1514"/>
                  <a:gd name="T8" fmla="*/ 1735 w 1847"/>
                  <a:gd name="T9" fmla="*/ 757 h 1514"/>
                </a:gdLst>
                <a:ahLst/>
                <a:cxnLst>
                  <a:cxn ang="0">
                    <a:pos x="T0" y="T1"/>
                  </a:cxn>
                  <a:cxn ang="0">
                    <a:pos x="T2" y="T3"/>
                  </a:cxn>
                  <a:cxn ang="0">
                    <a:pos x="T4" y="T5"/>
                  </a:cxn>
                  <a:cxn ang="0">
                    <a:pos x="T6" y="T7"/>
                  </a:cxn>
                  <a:cxn ang="0">
                    <a:pos x="T8" y="T9"/>
                  </a:cxn>
                </a:cxnLst>
                <a:rect l="0" t="0" r="r" b="b"/>
                <a:pathLst>
                  <a:path w="1847" h="1514">
                    <a:moveTo>
                      <a:pt x="1735" y="757"/>
                    </a:moveTo>
                    <a:cubicBezTo>
                      <a:pt x="1623" y="1175"/>
                      <a:pt x="1169" y="1514"/>
                      <a:pt x="721" y="1514"/>
                    </a:cubicBezTo>
                    <a:cubicBezTo>
                      <a:pt x="273" y="1514"/>
                      <a:pt x="0" y="1175"/>
                      <a:pt x="112" y="757"/>
                    </a:cubicBezTo>
                    <a:cubicBezTo>
                      <a:pt x="224" y="339"/>
                      <a:pt x="678" y="0"/>
                      <a:pt x="1126" y="0"/>
                    </a:cubicBezTo>
                    <a:cubicBezTo>
                      <a:pt x="1574" y="0"/>
                      <a:pt x="1847" y="339"/>
                      <a:pt x="1735" y="757"/>
                    </a:cubicBezTo>
                    <a:close/>
                  </a:path>
                </a:pathLst>
              </a:custGeom>
              <a:solidFill>
                <a:srgbClr val="32313F"/>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Freeform 19">
                <a:extLst>
                  <a:ext uri="{FF2B5EF4-FFF2-40B4-BE49-F238E27FC236}">
                    <a16:creationId xmlns:a16="http://schemas.microsoft.com/office/drawing/2014/main" id="{555DEB1A-7DFE-47E2-A712-51968AA8FFD4}"/>
                  </a:ext>
                </a:extLst>
              </p:cNvPr>
              <p:cNvSpPr>
                <a:spLocks/>
              </p:cNvSpPr>
              <p:nvPr/>
            </p:nvSpPr>
            <p:spPr bwMode="auto">
              <a:xfrm>
                <a:off x="4517221" y="2682505"/>
                <a:ext cx="6938963" cy="5689600"/>
              </a:xfrm>
              <a:custGeom>
                <a:avLst/>
                <a:gdLst>
                  <a:gd name="T0" fmla="*/ 1735 w 1847"/>
                  <a:gd name="T1" fmla="*/ 757 h 1514"/>
                  <a:gd name="T2" fmla="*/ 721 w 1847"/>
                  <a:gd name="T3" fmla="*/ 1514 h 1514"/>
                  <a:gd name="T4" fmla="*/ 112 w 1847"/>
                  <a:gd name="T5" fmla="*/ 757 h 1514"/>
                  <a:gd name="T6" fmla="*/ 1126 w 1847"/>
                  <a:gd name="T7" fmla="*/ 0 h 1514"/>
                  <a:gd name="T8" fmla="*/ 1735 w 1847"/>
                  <a:gd name="T9" fmla="*/ 757 h 1514"/>
                </a:gdLst>
                <a:ahLst/>
                <a:cxnLst>
                  <a:cxn ang="0">
                    <a:pos x="T0" y="T1"/>
                  </a:cxn>
                  <a:cxn ang="0">
                    <a:pos x="T2" y="T3"/>
                  </a:cxn>
                  <a:cxn ang="0">
                    <a:pos x="T4" y="T5"/>
                  </a:cxn>
                  <a:cxn ang="0">
                    <a:pos x="T6" y="T7"/>
                  </a:cxn>
                  <a:cxn ang="0">
                    <a:pos x="T8" y="T9"/>
                  </a:cxn>
                </a:cxnLst>
                <a:rect l="0" t="0" r="r" b="b"/>
                <a:pathLst>
                  <a:path w="1847" h="1514">
                    <a:moveTo>
                      <a:pt x="1735" y="757"/>
                    </a:moveTo>
                    <a:cubicBezTo>
                      <a:pt x="1623" y="1175"/>
                      <a:pt x="1169" y="1514"/>
                      <a:pt x="721" y="1514"/>
                    </a:cubicBezTo>
                    <a:cubicBezTo>
                      <a:pt x="273" y="1514"/>
                      <a:pt x="0" y="1175"/>
                      <a:pt x="112" y="757"/>
                    </a:cubicBezTo>
                    <a:cubicBezTo>
                      <a:pt x="224" y="339"/>
                      <a:pt x="678" y="0"/>
                      <a:pt x="1126" y="0"/>
                    </a:cubicBezTo>
                    <a:cubicBezTo>
                      <a:pt x="1574" y="0"/>
                      <a:pt x="1847" y="339"/>
                      <a:pt x="1735" y="757"/>
                    </a:cubicBezTo>
                    <a:close/>
                  </a:path>
                </a:pathLst>
              </a:custGeom>
              <a:solidFill>
                <a:srgbClr val="2C3F50"/>
              </a:solidFill>
              <a:ln>
                <a:noFill/>
              </a:ln>
            </p:spPr>
            <p:txBody>
              <a:bodyPr vert="horz" wrap="square" lIns="91440" tIns="45720" rIns="91440" bIns="45720" numCol="1" anchor="t" anchorCtr="0" compatLnSpc="1">
                <a:prstTxWarp prst="textNoShape">
                  <a:avLst/>
                </a:prstTxWarp>
              </a:bodyPr>
              <a:lstStyle/>
              <a:p>
                <a:endParaRPr lang="id-ID"/>
              </a:p>
            </p:txBody>
          </p:sp>
          <p:sp>
            <p:nvSpPr>
              <p:cNvPr id="34" name="Freeform 20">
                <a:extLst>
                  <a:ext uri="{FF2B5EF4-FFF2-40B4-BE49-F238E27FC236}">
                    <a16:creationId xmlns:a16="http://schemas.microsoft.com/office/drawing/2014/main" id="{B1B17F62-B9C4-4C02-985F-19A561BFB46E}"/>
                  </a:ext>
                </a:extLst>
              </p:cNvPr>
              <p:cNvSpPr>
                <a:spLocks/>
              </p:cNvSpPr>
              <p:nvPr/>
            </p:nvSpPr>
            <p:spPr bwMode="auto">
              <a:xfrm>
                <a:off x="5174446" y="3222255"/>
                <a:ext cx="5624513" cy="4611687"/>
              </a:xfrm>
              <a:custGeom>
                <a:avLst/>
                <a:gdLst>
                  <a:gd name="T0" fmla="*/ 1406 w 1497"/>
                  <a:gd name="T1" fmla="*/ 613 h 1227"/>
                  <a:gd name="T2" fmla="*/ 584 w 1497"/>
                  <a:gd name="T3" fmla="*/ 1227 h 1227"/>
                  <a:gd name="T4" fmla="*/ 91 w 1497"/>
                  <a:gd name="T5" fmla="*/ 613 h 1227"/>
                  <a:gd name="T6" fmla="*/ 913 w 1497"/>
                  <a:gd name="T7" fmla="*/ 0 h 1227"/>
                  <a:gd name="T8" fmla="*/ 1406 w 1497"/>
                  <a:gd name="T9" fmla="*/ 613 h 1227"/>
                </a:gdLst>
                <a:ahLst/>
                <a:cxnLst>
                  <a:cxn ang="0">
                    <a:pos x="T0" y="T1"/>
                  </a:cxn>
                  <a:cxn ang="0">
                    <a:pos x="T2" y="T3"/>
                  </a:cxn>
                  <a:cxn ang="0">
                    <a:pos x="T4" y="T5"/>
                  </a:cxn>
                  <a:cxn ang="0">
                    <a:pos x="T6" y="T7"/>
                  </a:cxn>
                  <a:cxn ang="0">
                    <a:pos x="T8" y="T9"/>
                  </a:cxn>
                </a:cxnLst>
                <a:rect l="0" t="0" r="r" b="b"/>
                <a:pathLst>
                  <a:path w="1497" h="1227">
                    <a:moveTo>
                      <a:pt x="1406" y="613"/>
                    </a:moveTo>
                    <a:cubicBezTo>
                      <a:pt x="1315" y="952"/>
                      <a:pt x="947" y="1227"/>
                      <a:pt x="584" y="1227"/>
                    </a:cubicBezTo>
                    <a:cubicBezTo>
                      <a:pt x="221" y="1227"/>
                      <a:pt x="0" y="952"/>
                      <a:pt x="91" y="613"/>
                    </a:cubicBezTo>
                    <a:cubicBezTo>
                      <a:pt x="182" y="274"/>
                      <a:pt x="550" y="0"/>
                      <a:pt x="913" y="0"/>
                    </a:cubicBezTo>
                    <a:cubicBezTo>
                      <a:pt x="1276" y="0"/>
                      <a:pt x="1497" y="274"/>
                      <a:pt x="1406" y="613"/>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5" name="Freeform 21">
                <a:extLst>
                  <a:ext uri="{FF2B5EF4-FFF2-40B4-BE49-F238E27FC236}">
                    <a16:creationId xmlns:a16="http://schemas.microsoft.com/office/drawing/2014/main" id="{4B6F9D29-2DFD-4301-8524-823D29F174B2}"/>
                  </a:ext>
                </a:extLst>
              </p:cNvPr>
              <p:cNvSpPr>
                <a:spLocks/>
              </p:cNvSpPr>
              <p:nvPr/>
            </p:nvSpPr>
            <p:spPr bwMode="auto">
              <a:xfrm>
                <a:off x="5542746" y="3523880"/>
                <a:ext cx="4887913" cy="4005262"/>
              </a:xfrm>
              <a:custGeom>
                <a:avLst/>
                <a:gdLst>
                  <a:gd name="T0" fmla="*/ 1222 w 1301"/>
                  <a:gd name="T1" fmla="*/ 533 h 1066"/>
                  <a:gd name="T2" fmla="*/ 508 w 1301"/>
                  <a:gd name="T3" fmla="*/ 1066 h 1066"/>
                  <a:gd name="T4" fmla="*/ 79 w 1301"/>
                  <a:gd name="T5" fmla="*/ 533 h 1066"/>
                  <a:gd name="T6" fmla="*/ 793 w 1301"/>
                  <a:gd name="T7" fmla="*/ 0 h 1066"/>
                  <a:gd name="T8" fmla="*/ 1222 w 1301"/>
                  <a:gd name="T9" fmla="*/ 533 h 1066"/>
                </a:gdLst>
                <a:ahLst/>
                <a:cxnLst>
                  <a:cxn ang="0">
                    <a:pos x="T0" y="T1"/>
                  </a:cxn>
                  <a:cxn ang="0">
                    <a:pos x="T2" y="T3"/>
                  </a:cxn>
                  <a:cxn ang="0">
                    <a:pos x="T4" y="T5"/>
                  </a:cxn>
                  <a:cxn ang="0">
                    <a:pos x="T6" y="T7"/>
                  </a:cxn>
                  <a:cxn ang="0">
                    <a:pos x="T8" y="T9"/>
                  </a:cxn>
                </a:cxnLst>
                <a:rect l="0" t="0" r="r" b="b"/>
                <a:pathLst>
                  <a:path w="1301" h="1066">
                    <a:moveTo>
                      <a:pt x="1222" y="533"/>
                    </a:moveTo>
                    <a:cubicBezTo>
                      <a:pt x="1143" y="828"/>
                      <a:pt x="823" y="1066"/>
                      <a:pt x="508" y="1066"/>
                    </a:cubicBezTo>
                    <a:cubicBezTo>
                      <a:pt x="192" y="1066"/>
                      <a:pt x="0" y="828"/>
                      <a:pt x="79" y="533"/>
                    </a:cubicBezTo>
                    <a:cubicBezTo>
                      <a:pt x="158" y="239"/>
                      <a:pt x="478" y="0"/>
                      <a:pt x="793" y="0"/>
                    </a:cubicBezTo>
                    <a:cubicBezTo>
                      <a:pt x="1109" y="0"/>
                      <a:pt x="1301" y="239"/>
                      <a:pt x="1222" y="533"/>
                    </a:cubicBezTo>
                    <a:close/>
                  </a:path>
                </a:pathLst>
              </a:custGeom>
              <a:solidFill>
                <a:srgbClr val="2C3F50"/>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22">
                <a:extLst>
                  <a:ext uri="{FF2B5EF4-FFF2-40B4-BE49-F238E27FC236}">
                    <a16:creationId xmlns:a16="http://schemas.microsoft.com/office/drawing/2014/main" id="{1AC58231-45A4-48F0-8B86-FBCDDC75B071}"/>
                  </a:ext>
                </a:extLst>
              </p:cNvPr>
              <p:cNvSpPr>
                <a:spLocks/>
              </p:cNvSpPr>
              <p:nvPr/>
            </p:nvSpPr>
            <p:spPr bwMode="auto">
              <a:xfrm>
                <a:off x="6049159" y="3933455"/>
                <a:ext cx="3873500" cy="3186112"/>
              </a:xfrm>
              <a:custGeom>
                <a:avLst/>
                <a:gdLst>
                  <a:gd name="T0" fmla="*/ 968 w 1031"/>
                  <a:gd name="T1" fmla="*/ 424 h 848"/>
                  <a:gd name="T2" fmla="*/ 402 w 1031"/>
                  <a:gd name="T3" fmla="*/ 848 h 848"/>
                  <a:gd name="T4" fmla="*/ 63 w 1031"/>
                  <a:gd name="T5" fmla="*/ 424 h 848"/>
                  <a:gd name="T6" fmla="*/ 629 w 1031"/>
                  <a:gd name="T7" fmla="*/ 0 h 848"/>
                  <a:gd name="T8" fmla="*/ 968 w 1031"/>
                  <a:gd name="T9" fmla="*/ 424 h 848"/>
                </a:gdLst>
                <a:ahLst/>
                <a:cxnLst>
                  <a:cxn ang="0">
                    <a:pos x="T0" y="T1"/>
                  </a:cxn>
                  <a:cxn ang="0">
                    <a:pos x="T2" y="T3"/>
                  </a:cxn>
                  <a:cxn ang="0">
                    <a:pos x="T4" y="T5"/>
                  </a:cxn>
                  <a:cxn ang="0">
                    <a:pos x="T6" y="T7"/>
                  </a:cxn>
                  <a:cxn ang="0">
                    <a:pos x="T8" y="T9"/>
                  </a:cxn>
                </a:cxnLst>
                <a:rect l="0" t="0" r="r" b="b"/>
                <a:pathLst>
                  <a:path w="1031" h="848">
                    <a:moveTo>
                      <a:pt x="968" y="424"/>
                    </a:moveTo>
                    <a:cubicBezTo>
                      <a:pt x="905" y="658"/>
                      <a:pt x="652" y="848"/>
                      <a:pt x="402" y="848"/>
                    </a:cubicBezTo>
                    <a:cubicBezTo>
                      <a:pt x="152" y="848"/>
                      <a:pt x="0" y="658"/>
                      <a:pt x="63" y="424"/>
                    </a:cubicBezTo>
                    <a:cubicBezTo>
                      <a:pt x="126" y="190"/>
                      <a:pt x="379" y="0"/>
                      <a:pt x="629" y="0"/>
                    </a:cubicBezTo>
                    <a:cubicBezTo>
                      <a:pt x="879" y="0"/>
                      <a:pt x="1031" y="190"/>
                      <a:pt x="968" y="424"/>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 name="Freeform 23">
                <a:extLst>
                  <a:ext uri="{FF2B5EF4-FFF2-40B4-BE49-F238E27FC236}">
                    <a16:creationId xmlns:a16="http://schemas.microsoft.com/office/drawing/2014/main" id="{62CCA909-7712-456B-8007-5799829F47BA}"/>
                  </a:ext>
                </a:extLst>
              </p:cNvPr>
              <p:cNvSpPr>
                <a:spLocks/>
              </p:cNvSpPr>
              <p:nvPr/>
            </p:nvSpPr>
            <p:spPr bwMode="auto">
              <a:xfrm>
                <a:off x="6466671" y="4268417"/>
                <a:ext cx="3040063" cy="2517775"/>
              </a:xfrm>
              <a:custGeom>
                <a:avLst/>
                <a:gdLst>
                  <a:gd name="T0" fmla="*/ 759 w 809"/>
                  <a:gd name="T1" fmla="*/ 335 h 670"/>
                  <a:gd name="T2" fmla="*/ 315 w 809"/>
                  <a:gd name="T3" fmla="*/ 670 h 670"/>
                  <a:gd name="T4" fmla="*/ 50 w 809"/>
                  <a:gd name="T5" fmla="*/ 335 h 670"/>
                  <a:gd name="T6" fmla="*/ 494 w 809"/>
                  <a:gd name="T7" fmla="*/ 0 h 670"/>
                  <a:gd name="T8" fmla="*/ 759 w 809"/>
                  <a:gd name="T9" fmla="*/ 335 h 670"/>
                </a:gdLst>
                <a:ahLst/>
                <a:cxnLst>
                  <a:cxn ang="0">
                    <a:pos x="T0" y="T1"/>
                  </a:cxn>
                  <a:cxn ang="0">
                    <a:pos x="T2" y="T3"/>
                  </a:cxn>
                  <a:cxn ang="0">
                    <a:pos x="T4" y="T5"/>
                  </a:cxn>
                  <a:cxn ang="0">
                    <a:pos x="T6" y="T7"/>
                  </a:cxn>
                  <a:cxn ang="0">
                    <a:pos x="T8" y="T9"/>
                  </a:cxn>
                </a:cxnLst>
                <a:rect l="0" t="0" r="r" b="b"/>
                <a:pathLst>
                  <a:path w="809" h="670">
                    <a:moveTo>
                      <a:pt x="759" y="335"/>
                    </a:moveTo>
                    <a:cubicBezTo>
                      <a:pt x="710" y="520"/>
                      <a:pt x="511" y="670"/>
                      <a:pt x="315" y="670"/>
                    </a:cubicBezTo>
                    <a:cubicBezTo>
                      <a:pt x="119" y="670"/>
                      <a:pt x="0" y="520"/>
                      <a:pt x="50" y="335"/>
                    </a:cubicBezTo>
                    <a:cubicBezTo>
                      <a:pt x="99" y="150"/>
                      <a:pt x="298" y="0"/>
                      <a:pt x="494" y="0"/>
                    </a:cubicBezTo>
                    <a:cubicBezTo>
                      <a:pt x="690" y="0"/>
                      <a:pt x="809" y="150"/>
                      <a:pt x="759" y="335"/>
                    </a:cubicBezTo>
                    <a:close/>
                  </a:path>
                </a:pathLst>
              </a:custGeom>
              <a:solidFill>
                <a:srgbClr val="2C3F50"/>
              </a:solidFill>
              <a:ln>
                <a:noFill/>
              </a:ln>
            </p:spPr>
            <p:txBody>
              <a:bodyPr vert="horz" wrap="square" lIns="91440" tIns="45720" rIns="91440" bIns="45720" numCol="1" anchor="t" anchorCtr="0" compatLnSpc="1">
                <a:prstTxWarp prst="textNoShape">
                  <a:avLst/>
                </a:prstTxWarp>
              </a:bodyPr>
              <a:lstStyle/>
              <a:p>
                <a:endParaRPr lang="id-ID"/>
              </a:p>
            </p:txBody>
          </p:sp>
          <p:sp>
            <p:nvSpPr>
              <p:cNvPr id="38" name="Freeform 24">
                <a:extLst>
                  <a:ext uri="{FF2B5EF4-FFF2-40B4-BE49-F238E27FC236}">
                    <a16:creationId xmlns:a16="http://schemas.microsoft.com/office/drawing/2014/main" id="{720D1D01-47C5-4193-B3D2-6AE60EB1DCFC}"/>
                  </a:ext>
                </a:extLst>
              </p:cNvPr>
              <p:cNvSpPr>
                <a:spLocks/>
              </p:cNvSpPr>
              <p:nvPr/>
            </p:nvSpPr>
            <p:spPr bwMode="auto">
              <a:xfrm>
                <a:off x="6876246" y="4595442"/>
                <a:ext cx="2220913" cy="1863725"/>
              </a:xfrm>
              <a:custGeom>
                <a:avLst/>
                <a:gdLst>
                  <a:gd name="T0" fmla="*/ 555 w 591"/>
                  <a:gd name="T1" fmla="*/ 248 h 496"/>
                  <a:gd name="T2" fmla="*/ 229 w 591"/>
                  <a:gd name="T3" fmla="*/ 496 h 496"/>
                  <a:gd name="T4" fmla="*/ 36 w 591"/>
                  <a:gd name="T5" fmla="*/ 248 h 496"/>
                  <a:gd name="T6" fmla="*/ 362 w 591"/>
                  <a:gd name="T7" fmla="*/ 0 h 496"/>
                  <a:gd name="T8" fmla="*/ 555 w 591"/>
                  <a:gd name="T9" fmla="*/ 248 h 496"/>
                </a:gdLst>
                <a:ahLst/>
                <a:cxnLst>
                  <a:cxn ang="0">
                    <a:pos x="T0" y="T1"/>
                  </a:cxn>
                  <a:cxn ang="0">
                    <a:pos x="T2" y="T3"/>
                  </a:cxn>
                  <a:cxn ang="0">
                    <a:pos x="T4" y="T5"/>
                  </a:cxn>
                  <a:cxn ang="0">
                    <a:pos x="T6" y="T7"/>
                  </a:cxn>
                  <a:cxn ang="0">
                    <a:pos x="T8" y="T9"/>
                  </a:cxn>
                </a:cxnLst>
                <a:rect l="0" t="0" r="r" b="b"/>
                <a:pathLst>
                  <a:path w="591" h="496">
                    <a:moveTo>
                      <a:pt x="555" y="248"/>
                    </a:moveTo>
                    <a:cubicBezTo>
                      <a:pt x="518" y="385"/>
                      <a:pt x="372" y="496"/>
                      <a:pt x="229" y="496"/>
                    </a:cubicBezTo>
                    <a:cubicBezTo>
                      <a:pt x="86" y="496"/>
                      <a:pt x="0" y="385"/>
                      <a:pt x="36" y="248"/>
                    </a:cubicBezTo>
                    <a:cubicBezTo>
                      <a:pt x="73" y="111"/>
                      <a:pt x="219" y="0"/>
                      <a:pt x="362" y="0"/>
                    </a:cubicBezTo>
                    <a:cubicBezTo>
                      <a:pt x="505" y="0"/>
                      <a:pt x="591" y="111"/>
                      <a:pt x="555" y="248"/>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9" name="Freeform 25">
                <a:extLst>
                  <a:ext uri="{FF2B5EF4-FFF2-40B4-BE49-F238E27FC236}">
                    <a16:creationId xmlns:a16="http://schemas.microsoft.com/office/drawing/2014/main" id="{52666A99-E986-4B52-AC4A-B98C79A1F52D}"/>
                  </a:ext>
                </a:extLst>
              </p:cNvPr>
              <p:cNvSpPr>
                <a:spLocks/>
              </p:cNvSpPr>
              <p:nvPr/>
            </p:nvSpPr>
            <p:spPr bwMode="auto">
              <a:xfrm>
                <a:off x="7454096" y="5090742"/>
                <a:ext cx="1068388" cy="876300"/>
              </a:xfrm>
              <a:custGeom>
                <a:avLst/>
                <a:gdLst>
                  <a:gd name="T0" fmla="*/ 266 w 284"/>
                  <a:gd name="T1" fmla="*/ 116 h 233"/>
                  <a:gd name="T2" fmla="*/ 110 w 284"/>
                  <a:gd name="T3" fmla="*/ 233 h 233"/>
                  <a:gd name="T4" fmla="*/ 17 w 284"/>
                  <a:gd name="T5" fmla="*/ 116 h 233"/>
                  <a:gd name="T6" fmla="*/ 173 w 284"/>
                  <a:gd name="T7" fmla="*/ 0 h 233"/>
                  <a:gd name="T8" fmla="*/ 266 w 284"/>
                  <a:gd name="T9" fmla="*/ 116 h 233"/>
                </a:gdLst>
                <a:ahLst/>
                <a:cxnLst>
                  <a:cxn ang="0">
                    <a:pos x="T0" y="T1"/>
                  </a:cxn>
                  <a:cxn ang="0">
                    <a:pos x="T2" y="T3"/>
                  </a:cxn>
                  <a:cxn ang="0">
                    <a:pos x="T4" y="T5"/>
                  </a:cxn>
                  <a:cxn ang="0">
                    <a:pos x="T6" y="T7"/>
                  </a:cxn>
                  <a:cxn ang="0">
                    <a:pos x="T8" y="T9"/>
                  </a:cxn>
                </a:cxnLst>
                <a:rect l="0" t="0" r="r" b="b"/>
                <a:pathLst>
                  <a:path w="284" h="233">
                    <a:moveTo>
                      <a:pt x="266" y="116"/>
                    </a:moveTo>
                    <a:cubicBezTo>
                      <a:pt x="249" y="180"/>
                      <a:pt x="179" y="233"/>
                      <a:pt x="110" y="233"/>
                    </a:cubicBezTo>
                    <a:cubicBezTo>
                      <a:pt x="41" y="233"/>
                      <a:pt x="0" y="180"/>
                      <a:pt x="17" y="116"/>
                    </a:cubicBezTo>
                    <a:cubicBezTo>
                      <a:pt x="34" y="52"/>
                      <a:pt x="104" y="0"/>
                      <a:pt x="173" y="0"/>
                    </a:cubicBezTo>
                    <a:cubicBezTo>
                      <a:pt x="242" y="0"/>
                      <a:pt x="284" y="52"/>
                      <a:pt x="266" y="116"/>
                    </a:cubicBezTo>
                    <a:close/>
                  </a:path>
                </a:pathLst>
              </a:custGeom>
              <a:solidFill>
                <a:srgbClr val="2C3F50"/>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4" name="Group 3">
              <a:extLst>
                <a:ext uri="{FF2B5EF4-FFF2-40B4-BE49-F238E27FC236}">
                  <a16:creationId xmlns:a16="http://schemas.microsoft.com/office/drawing/2014/main" id="{67AFE0C9-1F8A-416F-8E3F-0488F6989E98}"/>
                </a:ext>
              </a:extLst>
            </p:cNvPr>
            <p:cNvGrpSpPr/>
            <p:nvPr/>
          </p:nvGrpSpPr>
          <p:grpSpPr>
            <a:xfrm flipH="1">
              <a:off x="2201040" y="2398025"/>
              <a:ext cx="2643331" cy="2700616"/>
              <a:chOff x="5920323" y="2302554"/>
              <a:chExt cx="2180669" cy="2227927"/>
            </a:xfrm>
            <a:effectLst>
              <a:outerShdw blurRad="177800" dir="18900000" sy="23000" kx="-1200000" algn="bl" rotWithShape="0">
                <a:prstClr val="black">
                  <a:alpha val="29000"/>
                </a:prstClr>
              </a:outerShdw>
            </a:effectLst>
          </p:grpSpPr>
          <p:sp>
            <p:nvSpPr>
              <p:cNvPr id="23" name="Freeform 21">
                <a:extLst>
                  <a:ext uri="{FF2B5EF4-FFF2-40B4-BE49-F238E27FC236}">
                    <a16:creationId xmlns:a16="http://schemas.microsoft.com/office/drawing/2014/main" id="{239B8989-24ED-4D41-9E9A-3A973FA881CD}"/>
                  </a:ext>
                </a:extLst>
              </p:cNvPr>
              <p:cNvSpPr>
                <a:spLocks/>
              </p:cNvSpPr>
              <p:nvPr/>
            </p:nvSpPr>
            <p:spPr bwMode="auto">
              <a:xfrm>
                <a:off x="7879324" y="4300937"/>
                <a:ext cx="221668" cy="229544"/>
              </a:xfrm>
              <a:custGeom>
                <a:avLst/>
                <a:gdLst>
                  <a:gd name="T0" fmla="*/ 68 w 83"/>
                  <a:gd name="T1" fmla="*/ 68 h 86"/>
                  <a:gd name="T2" fmla="*/ 34 w 83"/>
                  <a:gd name="T3" fmla="*/ 30 h 86"/>
                  <a:gd name="T4" fmla="*/ 16 w 83"/>
                  <a:gd name="T5" fmla="*/ 10 h 86"/>
                  <a:gd name="T6" fmla="*/ 6 w 83"/>
                  <a:gd name="T7" fmla="*/ 0 h 86"/>
                  <a:gd name="T8" fmla="*/ 3 w 83"/>
                  <a:gd name="T9" fmla="*/ 5 h 86"/>
                  <a:gd name="T10" fmla="*/ 0 w 83"/>
                  <a:gd name="T11" fmla="*/ 11 h 86"/>
                  <a:gd name="T12" fmla="*/ 9 w 83"/>
                  <a:gd name="T13" fmla="*/ 21 h 86"/>
                  <a:gd name="T14" fmla="*/ 29 w 83"/>
                  <a:gd name="T15" fmla="*/ 39 h 86"/>
                  <a:gd name="T16" fmla="*/ 66 w 83"/>
                  <a:gd name="T17" fmla="*/ 72 h 86"/>
                  <a:gd name="T18" fmla="*/ 83 w 83"/>
                  <a:gd name="T19" fmla="*/ 86 h 86"/>
                  <a:gd name="T20" fmla="*/ 83 w 83"/>
                  <a:gd name="T21" fmla="*/ 85 h 86"/>
                  <a:gd name="T22" fmla="*/ 68 w 83"/>
                  <a:gd name="T23" fmla="*/ 6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86">
                    <a:moveTo>
                      <a:pt x="68" y="68"/>
                    </a:moveTo>
                    <a:cubicBezTo>
                      <a:pt x="59" y="57"/>
                      <a:pt x="46" y="44"/>
                      <a:pt x="34" y="30"/>
                    </a:cubicBezTo>
                    <a:cubicBezTo>
                      <a:pt x="28" y="23"/>
                      <a:pt x="22" y="16"/>
                      <a:pt x="16" y="10"/>
                    </a:cubicBezTo>
                    <a:cubicBezTo>
                      <a:pt x="13" y="6"/>
                      <a:pt x="9" y="3"/>
                      <a:pt x="6" y="0"/>
                    </a:cubicBezTo>
                    <a:cubicBezTo>
                      <a:pt x="5" y="2"/>
                      <a:pt x="4" y="4"/>
                      <a:pt x="3" y="5"/>
                    </a:cubicBezTo>
                    <a:cubicBezTo>
                      <a:pt x="2" y="7"/>
                      <a:pt x="1" y="9"/>
                      <a:pt x="0" y="11"/>
                    </a:cubicBezTo>
                    <a:cubicBezTo>
                      <a:pt x="3" y="14"/>
                      <a:pt x="6" y="18"/>
                      <a:pt x="9" y="21"/>
                    </a:cubicBezTo>
                    <a:cubicBezTo>
                      <a:pt x="15" y="27"/>
                      <a:pt x="22" y="33"/>
                      <a:pt x="29" y="39"/>
                    </a:cubicBezTo>
                    <a:cubicBezTo>
                      <a:pt x="42" y="51"/>
                      <a:pt x="56" y="63"/>
                      <a:pt x="66" y="72"/>
                    </a:cubicBezTo>
                    <a:cubicBezTo>
                      <a:pt x="76" y="81"/>
                      <a:pt x="83" y="86"/>
                      <a:pt x="83" y="86"/>
                    </a:cubicBezTo>
                    <a:cubicBezTo>
                      <a:pt x="83" y="85"/>
                      <a:pt x="83" y="85"/>
                      <a:pt x="83" y="85"/>
                    </a:cubicBezTo>
                    <a:cubicBezTo>
                      <a:pt x="83" y="85"/>
                      <a:pt x="77" y="78"/>
                      <a:pt x="68" y="68"/>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Freeform 22">
                <a:extLst>
                  <a:ext uri="{FF2B5EF4-FFF2-40B4-BE49-F238E27FC236}">
                    <a16:creationId xmlns:a16="http://schemas.microsoft.com/office/drawing/2014/main" id="{2223C761-0EBE-4299-8912-101D2269E449}"/>
                  </a:ext>
                </a:extLst>
              </p:cNvPr>
              <p:cNvSpPr>
                <a:spLocks/>
              </p:cNvSpPr>
              <p:nvPr/>
            </p:nvSpPr>
            <p:spPr bwMode="auto">
              <a:xfrm>
                <a:off x="7375227" y="3756332"/>
                <a:ext cx="554732" cy="640248"/>
              </a:xfrm>
              <a:custGeom>
                <a:avLst/>
                <a:gdLst>
                  <a:gd name="T0" fmla="*/ 204 w 208"/>
                  <a:gd name="T1" fmla="*/ 156 h 240"/>
                  <a:gd name="T2" fmla="*/ 48 w 208"/>
                  <a:gd name="T3" fmla="*/ 0 h 240"/>
                  <a:gd name="T4" fmla="*/ 48 w 208"/>
                  <a:gd name="T5" fmla="*/ 0 h 240"/>
                  <a:gd name="T6" fmla="*/ 35 w 208"/>
                  <a:gd name="T7" fmla="*/ 53 h 240"/>
                  <a:gd name="T8" fmla="*/ 0 w 208"/>
                  <a:gd name="T9" fmla="*/ 84 h 240"/>
                  <a:gd name="T10" fmla="*/ 156 w 208"/>
                  <a:gd name="T11" fmla="*/ 240 h 240"/>
                  <a:gd name="T12" fmla="*/ 189 w 208"/>
                  <a:gd name="T13" fmla="*/ 215 h 240"/>
                  <a:gd name="T14" fmla="*/ 192 w 208"/>
                  <a:gd name="T15" fmla="*/ 209 h 240"/>
                  <a:gd name="T16" fmla="*/ 195 w 208"/>
                  <a:gd name="T17" fmla="*/ 204 h 240"/>
                  <a:gd name="T18" fmla="*/ 204 w 208"/>
                  <a:gd name="T19" fmla="*/ 15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40">
                    <a:moveTo>
                      <a:pt x="204" y="156"/>
                    </a:moveTo>
                    <a:cubicBezTo>
                      <a:pt x="48" y="0"/>
                      <a:pt x="48" y="0"/>
                      <a:pt x="48" y="0"/>
                    </a:cubicBezTo>
                    <a:cubicBezTo>
                      <a:pt x="48" y="0"/>
                      <a:pt x="48" y="0"/>
                      <a:pt x="48" y="0"/>
                    </a:cubicBezTo>
                    <a:cubicBezTo>
                      <a:pt x="54" y="6"/>
                      <a:pt x="48" y="30"/>
                      <a:pt x="35" y="53"/>
                    </a:cubicBezTo>
                    <a:cubicBezTo>
                      <a:pt x="22" y="75"/>
                      <a:pt x="7" y="89"/>
                      <a:pt x="0" y="84"/>
                    </a:cubicBezTo>
                    <a:cubicBezTo>
                      <a:pt x="156" y="240"/>
                      <a:pt x="156" y="240"/>
                      <a:pt x="156" y="240"/>
                    </a:cubicBezTo>
                    <a:cubicBezTo>
                      <a:pt x="156" y="240"/>
                      <a:pt x="173" y="237"/>
                      <a:pt x="189" y="215"/>
                    </a:cubicBezTo>
                    <a:cubicBezTo>
                      <a:pt x="190" y="213"/>
                      <a:pt x="191" y="211"/>
                      <a:pt x="192" y="209"/>
                    </a:cubicBezTo>
                    <a:cubicBezTo>
                      <a:pt x="193" y="208"/>
                      <a:pt x="194" y="206"/>
                      <a:pt x="195" y="204"/>
                    </a:cubicBezTo>
                    <a:cubicBezTo>
                      <a:pt x="208" y="179"/>
                      <a:pt x="204" y="156"/>
                      <a:pt x="204" y="156"/>
                    </a:cubicBez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23">
                <a:extLst>
                  <a:ext uri="{FF2B5EF4-FFF2-40B4-BE49-F238E27FC236}">
                    <a16:creationId xmlns:a16="http://schemas.microsoft.com/office/drawing/2014/main" id="{452F9CAA-C4B2-43B0-99C1-8BF514D72D18}"/>
                  </a:ext>
                </a:extLst>
              </p:cNvPr>
              <p:cNvSpPr>
                <a:spLocks/>
              </p:cNvSpPr>
              <p:nvPr/>
            </p:nvSpPr>
            <p:spPr bwMode="auto">
              <a:xfrm>
                <a:off x="7363975" y="3746206"/>
                <a:ext cx="155280" cy="247548"/>
              </a:xfrm>
              <a:custGeom>
                <a:avLst/>
                <a:gdLst>
                  <a:gd name="T0" fmla="*/ 52 w 58"/>
                  <a:gd name="T1" fmla="*/ 4 h 93"/>
                  <a:gd name="T2" fmla="*/ 32 w 58"/>
                  <a:gd name="T3" fmla="*/ 13 h 93"/>
                  <a:gd name="T4" fmla="*/ 39 w 58"/>
                  <a:gd name="T5" fmla="*/ 21 h 93"/>
                  <a:gd name="T6" fmla="*/ 39 w 58"/>
                  <a:gd name="T7" fmla="*/ 26 h 93"/>
                  <a:gd name="T8" fmla="*/ 32 w 58"/>
                  <a:gd name="T9" fmla="*/ 51 h 93"/>
                  <a:gd name="T10" fmla="*/ 16 w 58"/>
                  <a:gd name="T11" fmla="*/ 66 h 93"/>
                  <a:gd name="T12" fmla="*/ 13 w 58"/>
                  <a:gd name="T13" fmla="*/ 67 h 93"/>
                  <a:gd name="T14" fmla="*/ 5 w 58"/>
                  <a:gd name="T15" fmla="*/ 59 h 93"/>
                  <a:gd name="T16" fmla="*/ 4 w 58"/>
                  <a:gd name="T17" fmla="*/ 87 h 93"/>
                  <a:gd name="T18" fmla="*/ 4 w 58"/>
                  <a:gd name="T19" fmla="*/ 88 h 93"/>
                  <a:gd name="T20" fmla="*/ 39 w 58"/>
                  <a:gd name="T21" fmla="*/ 57 h 93"/>
                  <a:gd name="T22" fmla="*/ 52 w 58"/>
                  <a:gd name="T23" fmla="*/ 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 h="93">
                    <a:moveTo>
                      <a:pt x="52" y="4"/>
                    </a:moveTo>
                    <a:cubicBezTo>
                      <a:pt x="48" y="0"/>
                      <a:pt x="40" y="4"/>
                      <a:pt x="32" y="13"/>
                    </a:cubicBezTo>
                    <a:cubicBezTo>
                      <a:pt x="37" y="18"/>
                      <a:pt x="39" y="21"/>
                      <a:pt x="39" y="21"/>
                    </a:cubicBezTo>
                    <a:cubicBezTo>
                      <a:pt x="39" y="21"/>
                      <a:pt x="40" y="23"/>
                      <a:pt x="39" y="26"/>
                    </a:cubicBezTo>
                    <a:cubicBezTo>
                      <a:pt x="39" y="31"/>
                      <a:pt x="38" y="40"/>
                      <a:pt x="32" y="51"/>
                    </a:cubicBezTo>
                    <a:cubicBezTo>
                      <a:pt x="25" y="61"/>
                      <a:pt x="20" y="65"/>
                      <a:pt x="16" y="66"/>
                    </a:cubicBezTo>
                    <a:cubicBezTo>
                      <a:pt x="14" y="67"/>
                      <a:pt x="13" y="67"/>
                      <a:pt x="13" y="67"/>
                    </a:cubicBezTo>
                    <a:cubicBezTo>
                      <a:pt x="13" y="67"/>
                      <a:pt x="10" y="64"/>
                      <a:pt x="5" y="59"/>
                    </a:cubicBezTo>
                    <a:cubicBezTo>
                      <a:pt x="1" y="72"/>
                      <a:pt x="0" y="83"/>
                      <a:pt x="4" y="87"/>
                    </a:cubicBezTo>
                    <a:cubicBezTo>
                      <a:pt x="4" y="88"/>
                      <a:pt x="4" y="88"/>
                      <a:pt x="4" y="88"/>
                    </a:cubicBezTo>
                    <a:cubicBezTo>
                      <a:pt x="11" y="93"/>
                      <a:pt x="26" y="79"/>
                      <a:pt x="39" y="57"/>
                    </a:cubicBezTo>
                    <a:cubicBezTo>
                      <a:pt x="52" y="34"/>
                      <a:pt x="58" y="10"/>
                      <a:pt x="52" y="4"/>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Freeform 24">
                <a:extLst>
                  <a:ext uri="{FF2B5EF4-FFF2-40B4-BE49-F238E27FC236}">
                    <a16:creationId xmlns:a16="http://schemas.microsoft.com/office/drawing/2014/main" id="{79053401-4ACE-4F6E-9100-C69A59BEB690}"/>
                  </a:ext>
                </a:extLst>
              </p:cNvPr>
              <p:cNvSpPr>
                <a:spLocks/>
              </p:cNvSpPr>
              <p:nvPr/>
            </p:nvSpPr>
            <p:spPr bwMode="auto">
              <a:xfrm>
                <a:off x="5920323" y="2783021"/>
                <a:ext cx="534478" cy="459088"/>
              </a:xfrm>
              <a:custGeom>
                <a:avLst/>
                <a:gdLst>
                  <a:gd name="T0" fmla="*/ 82 w 200"/>
                  <a:gd name="T1" fmla="*/ 64 h 172"/>
                  <a:gd name="T2" fmla="*/ 200 w 200"/>
                  <a:gd name="T3" fmla="*/ 38 h 172"/>
                  <a:gd name="T4" fmla="*/ 200 w 200"/>
                  <a:gd name="T5" fmla="*/ 36 h 172"/>
                  <a:gd name="T6" fmla="*/ 73 w 200"/>
                  <a:gd name="T7" fmla="*/ 14 h 172"/>
                  <a:gd name="T8" fmla="*/ 8 w 200"/>
                  <a:gd name="T9" fmla="*/ 126 h 172"/>
                  <a:gd name="T10" fmla="*/ 63 w 200"/>
                  <a:gd name="T11" fmla="*/ 172 h 172"/>
                  <a:gd name="T12" fmla="*/ 82 w 200"/>
                  <a:gd name="T13" fmla="*/ 64 h 172"/>
                </a:gdLst>
                <a:ahLst/>
                <a:cxnLst>
                  <a:cxn ang="0">
                    <a:pos x="T0" y="T1"/>
                  </a:cxn>
                  <a:cxn ang="0">
                    <a:pos x="T2" y="T3"/>
                  </a:cxn>
                  <a:cxn ang="0">
                    <a:pos x="T4" y="T5"/>
                  </a:cxn>
                  <a:cxn ang="0">
                    <a:pos x="T6" y="T7"/>
                  </a:cxn>
                  <a:cxn ang="0">
                    <a:pos x="T8" y="T9"/>
                  </a:cxn>
                  <a:cxn ang="0">
                    <a:pos x="T10" y="T11"/>
                  </a:cxn>
                  <a:cxn ang="0">
                    <a:pos x="T12" y="T13"/>
                  </a:cxn>
                </a:cxnLst>
                <a:rect l="0" t="0" r="r" b="b"/>
                <a:pathLst>
                  <a:path w="200" h="172">
                    <a:moveTo>
                      <a:pt x="82" y="64"/>
                    </a:moveTo>
                    <a:cubicBezTo>
                      <a:pt x="105" y="25"/>
                      <a:pt x="156" y="22"/>
                      <a:pt x="200" y="38"/>
                    </a:cubicBezTo>
                    <a:cubicBezTo>
                      <a:pt x="200" y="37"/>
                      <a:pt x="199" y="36"/>
                      <a:pt x="200" y="36"/>
                    </a:cubicBezTo>
                    <a:cubicBezTo>
                      <a:pt x="159" y="13"/>
                      <a:pt x="108" y="0"/>
                      <a:pt x="73" y="14"/>
                    </a:cubicBezTo>
                    <a:cubicBezTo>
                      <a:pt x="5" y="41"/>
                      <a:pt x="0" y="80"/>
                      <a:pt x="8" y="126"/>
                    </a:cubicBezTo>
                    <a:cubicBezTo>
                      <a:pt x="13" y="151"/>
                      <a:pt x="34" y="167"/>
                      <a:pt x="63" y="172"/>
                    </a:cubicBezTo>
                    <a:cubicBezTo>
                      <a:pt x="57" y="136"/>
                      <a:pt x="63" y="96"/>
                      <a:pt x="82" y="64"/>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25">
                <a:extLst>
                  <a:ext uri="{FF2B5EF4-FFF2-40B4-BE49-F238E27FC236}">
                    <a16:creationId xmlns:a16="http://schemas.microsoft.com/office/drawing/2014/main" id="{86820BC3-6361-4F76-8173-92CB2B3A0E1C}"/>
                  </a:ext>
                </a:extLst>
              </p:cNvPr>
              <p:cNvSpPr>
                <a:spLocks/>
              </p:cNvSpPr>
              <p:nvPr/>
            </p:nvSpPr>
            <p:spPr bwMode="auto">
              <a:xfrm>
                <a:off x="6315274" y="2361065"/>
                <a:ext cx="198038" cy="517599"/>
              </a:xfrm>
              <a:custGeom>
                <a:avLst/>
                <a:gdLst>
                  <a:gd name="T0" fmla="*/ 40 w 74"/>
                  <a:gd name="T1" fmla="*/ 38 h 194"/>
                  <a:gd name="T2" fmla="*/ 74 w 74"/>
                  <a:gd name="T3" fmla="*/ 0 h 194"/>
                  <a:gd name="T4" fmla="*/ 1 w 74"/>
                  <a:gd name="T5" fmla="*/ 100 h 194"/>
                  <a:gd name="T6" fmla="*/ 52 w 74"/>
                  <a:gd name="T7" fmla="*/ 194 h 194"/>
                  <a:gd name="T8" fmla="*/ 52 w 74"/>
                  <a:gd name="T9" fmla="*/ 194 h 194"/>
                  <a:gd name="T10" fmla="*/ 40 w 74"/>
                  <a:gd name="T11" fmla="*/ 38 h 194"/>
                </a:gdLst>
                <a:ahLst/>
                <a:cxnLst>
                  <a:cxn ang="0">
                    <a:pos x="T0" y="T1"/>
                  </a:cxn>
                  <a:cxn ang="0">
                    <a:pos x="T2" y="T3"/>
                  </a:cxn>
                  <a:cxn ang="0">
                    <a:pos x="T4" y="T5"/>
                  </a:cxn>
                  <a:cxn ang="0">
                    <a:pos x="T6" y="T7"/>
                  </a:cxn>
                  <a:cxn ang="0">
                    <a:pos x="T8" y="T9"/>
                  </a:cxn>
                  <a:cxn ang="0">
                    <a:pos x="T10" y="T11"/>
                  </a:cxn>
                </a:cxnLst>
                <a:rect l="0" t="0" r="r" b="b"/>
                <a:pathLst>
                  <a:path w="74" h="194">
                    <a:moveTo>
                      <a:pt x="40" y="38"/>
                    </a:moveTo>
                    <a:cubicBezTo>
                      <a:pt x="50" y="21"/>
                      <a:pt x="62" y="9"/>
                      <a:pt x="74" y="0"/>
                    </a:cubicBezTo>
                    <a:cubicBezTo>
                      <a:pt x="32" y="10"/>
                      <a:pt x="0" y="31"/>
                      <a:pt x="1" y="100"/>
                    </a:cubicBezTo>
                    <a:cubicBezTo>
                      <a:pt x="1" y="132"/>
                      <a:pt x="23" y="166"/>
                      <a:pt x="52" y="194"/>
                    </a:cubicBezTo>
                    <a:cubicBezTo>
                      <a:pt x="52" y="194"/>
                      <a:pt x="52" y="194"/>
                      <a:pt x="52" y="194"/>
                    </a:cubicBezTo>
                    <a:cubicBezTo>
                      <a:pt x="29" y="143"/>
                      <a:pt x="18" y="77"/>
                      <a:pt x="40" y="38"/>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6">
                <a:extLst>
                  <a:ext uri="{FF2B5EF4-FFF2-40B4-BE49-F238E27FC236}">
                    <a16:creationId xmlns:a16="http://schemas.microsoft.com/office/drawing/2014/main" id="{B85681E2-787E-4B60-84D3-2852E91A7441}"/>
                  </a:ext>
                </a:extLst>
              </p:cNvPr>
              <p:cNvSpPr>
                <a:spLocks/>
              </p:cNvSpPr>
              <p:nvPr/>
            </p:nvSpPr>
            <p:spPr bwMode="auto">
              <a:xfrm>
                <a:off x="6072227" y="2841532"/>
                <a:ext cx="569359" cy="690883"/>
              </a:xfrm>
              <a:custGeom>
                <a:avLst/>
                <a:gdLst>
                  <a:gd name="T0" fmla="*/ 199 w 213"/>
                  <a:gd name="T1" fmla="*/ 83 h 259"/>
                  <a:gd name="T2" fmla="*/ 143 w 213"/>
                  <a:gd name="T3" fmla="*/ 16 h 259"/>
                  <a:gd name="T4" fmla="*/ 25 w 213"/>
                  <a:gd name="T5" fmla="*/ 42 h 259"/>
                  <a:gd name="T6" fmla="*/ 6 w 213"/>
                  <a:gd name="T7" fmla="*/ 150 h 259"/>
                  <a:gd name="T8" fmla="*/ 39 w 213"/>
                  <a:gd name="T9" fmla="*/ 218 h 259"/>
                  <a:gd name="T10" fmla="*/ 172 w 213"/>
                  <a:gd name="T11" fmla="*/ 190 h 259"/>
                  <a:gd name="T12" fmla="*/ 211 w 213"/>
                  <a:gd name="T13" fmla="*/ 104 h 259"/>
                  <a:gd name="T14" fmla="*/ 213 w 213"/>
                  <a:gd name="T15" fmla="*/ 99 h 259"/>
                  <a:gd name="T16" fmla="*/ 212 w 213"/>
                  <a:gd name="T17" fmla="*/ 98 h 259"/>
                  <a:gd name="T18" fmla="*/ 199 w 213"/>
                  <a:gd name="T19" fmla="*/ 8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 h="259">
                    <a:moveTo>
                      <a:pt x="199" y="83"/>
                    </a:moveTo>
                    <a:cubicBezTo>
                      <a:pt x="173" y="54"/>
                      <a:pt x="145" y="23"/>
                      <a:pt x="143" y="16"/>
                    </a:cubicBezTo>
                    <a:cubicBezTo>
                      <a:pt x="99" y="0"/>
                      <a:pt x="48" y="3"/>
                      <a:pt x="25" y="42"/>
                    </a:cubicBezTo>
                    <a:cubicBezTo>
                      <a:pt x="6" y="74"/>
                      <a:pt x="0" y="114"/>
                      <a:pt x="6" y="150"/>
                    </a:cubicBezTo>
                    <a:cubicBezTo>
                      <a:pt x="11" y="176"/>
                      <a:pt x="22" y="201"/>
                      <a:pt x="39" y="218"/>
                    </a:cubicBezTo>
                    <a:cubicBezTo>
                      <a:pt x="80" y="259"/>
                      <a:pt x="140" y="246"/>
                      <a:pt x="172" y="190"/>
                    </a:cubicBezTo>
                    <a:cubicBezTo>
                      <a:pt x="191" y="158"/>
                      <a:pt x="207" y="130"/>
                      <a:pt x="211" y="104"/>
                    </a:cubicBezTo>
                    <a:cubicBezTo>
                      <a:pt x="212" y="102"/>
                      <a:pt x="213" y="101"/>
                      <a:pt x="213" y="99"/>
                    </a:cubicBezTo>
                    <a:cubicBezTo>
                      <a:pt x="213" y="99"/>
                      <a:pt x="213" y="98"/>
                      <a:pt x="212" y="98"/>
                    </a:cubicBezTo>
                    <a:cubicBezTo>
                      <a:pt x="207" y="92"/>
                      <a:pt x="203" y="87"/>
                      <a:pt x="199" y="8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7">
                <a:extLst>
                  <a:ext uri="{FF2B5EF4-FFF2-40B4-BE49-F238E27FC236}">
                    <a16:creationId xmlns:a16="http://schemas.microsoft.com/office/drawing/2014/main" id="{C060F2C1-8682-47CE-B1F4-884CB9CA136F}"/>
                  </a:ext>
                </a:extLst>
              </p:cNvPr>
              <p:cNvSpPr>
                <a:spLocks/>
              </p:cNvSpPr>
              <p:nvPr/>
            </p:nvSpPr>
            <p:spPr bwMode="auto">
              <a:xfrm>
                <a:off x="6363658" y="2302554"/>
                <a:ext cx="541229" cy="755020"/>
              </a:xfrm>
              <a:custGeom>
                <a:avLst/>
                <a:gdLst>
                  <a:gd name="T0" fmla="*/ 22 w 203"/>
                  <a:gd name="T1" fmla="*/ 60 h 283"/>
                  <a:gd name="T2" fmla="*/ 34 w 203"/>
                  <a:gd name="T3" fmla="*/ 216 h 283"/>
                  <a:gd name="T4" fmla="*/ 72 w 203"/>
                  <a:gd name="T5" fmla="*/ 246 h 283"/>
                  <a:gd name="T6" fmla="*/ 95 w 203"/>
                  <a:gd name="T7" fmla="*/ 267 h 283"/>
                  <a:gd name="T8" fmla="*/ 99 w 203"/>
                  <a:gd name="T9" fmla="*/ 270 h 283"/>
                  <a:gd name="T10" fmla="*/ 113 w 203"/>
                  <a:gd name="T11" fmla="*/ 283 h 283"/>
                  <a:gd name="T12" fmla="*/ 170 w 203"/>
                  <a:gd name="T13" fmla="*/ 207 h 283"/>
                  <a:gd name="T14" fmla="*/ 155 w 203"/>
                  <a:gd name="T15" fmla="*/ 31 h 283"/>
                  <a:gd name="T16" fmla="*/ 56 w 203"/>
                  <a:gd name="T17" fmla="*/ 22 h 283"/>
                  <a:gd name="T18" fmla="*/ 22 w 203"/>
                  <a:gd name="T19" fmla="*/ 6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3" h="283">
                    <a:moveTo>
                      <a:pt x="22" y="60"/>
                    </a:moveTo>
                    <a:cubicBezTo>
                      <a:pt x="0" y="99"/>
                      <a:pt x="11" y="165"/>
                      <a:pt x="34" y="216"/>
                    </a:cubicBezTo>
                    <a:cubicBezTo>
                      <a:pt x="37" y="216"/>
                      <a:pt x="55" y="231"/>
                      <a:pt x="72" y="246"/>
                    </a:cubicBezTo>
                    <a:cubicBezTo>
                      <a:pt x="79" y="252"/>
                      <a:pt x="87" y="259"/>
                      <a:pt x="95" y="267"/>
                    </a:cubicBezTo>
                    <a:cubicBezTo>
                      <a:pt x="97" y="268"/>
                      <a:pt x="98" y="269"/>
                      <a:pt x="99" y="270"/>
                    </a:cubicBezTo>
                    <a:cubicBezTo>
                      <a:pt x="103" y="274"/>
                      <a:pt x="108" y="278"/>
                      <a:pt x="113" y="283"/>
                    </a:cubicBezTo>
                    <a:cubicBezTo>
                      <a:pt x="133" y="272"/>
                      <a:pt x="150" y="241"/>
                      <a:pt x="170" y="207"/>
                    </a:cubicBezTo>
                    <a:cubicBezTo>
                      <a:pt x="203" y="151"/>
                      <a:pt x="196" y="72"/>
                      <a:pt x="155" y="31"/>
                    </a:cubicBezTo>
                    <a:cubicBezTo>
                      <a:pt x="126" y="2"/>
                      <a:pt x="88" y="0"/>
                      <a:pt x="56" y="22"/>
                    </a:cubicBezTo>
                    <a:cubicBezTo>
                      <a:pt x="44" y="31"/>
                      <a:pt x="32" y="43"/>
                      <a:pt x="22" y="6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8">
                <a:extLst>
                  <a:ext uri="{FF2B5EF4-FFF2-40B4-BE49-F238E27FC236}">
                    <a16:creationId xmlns:a16="http://schemas.microsoft.com/office/drawing/2014/main" id="{F9D41EF7-1349-4F2B-99CC-36A7F54EE9F2}"/>
                  </a:ext>
                </a:extLst>
              </p:cNvPr>
              <p:cNvSpPr>
                <a:spLocks/>
              </p:cNvSpPr>
              <p:nvPr/>
            </p:nvSpPr>
            <p:spPr bwMode="auto">
              <a:xfrm>
                <a:off x="6451425" y="2878664"/>
                <a:ext cx="1019446" cy="1046451"/>
              </a:xfrm>
              <a:custGeom>
                <a:avLst/>
                <a:gdLst>
                  <a:gd name="T0" fmla="*/ 381 w 382"/>
                  <a:gd name="T1" fmla="*/ 346 h 392"/>
                  <a:gd name="T2" fmla="*/ 374 w 382"/>
                  <a:gd name="T3" fmla="*/ 338 h 392"/>
                  <a:gd name="T4" fmla="*/ 80 w 382"/>
                  <a:gd name="T5" fmla="*/ 67 h 392"/>
                  <a:gd name="T6" fmla="*/ 66 w 382"/>
                  <a:gd name="T7" fmla="*/ 54 h 392"/>
                  <a:gd name="T8" fmla="*/ 62 w 382"/>
                  <a:gd name="T9" fmla="*/ 51 h 392"/>
                  <a:gd name="T10" fmla="*/ 39 w 382"/>
                  <a:gd name="T11" fmla="*/ 30 h 392"/>
                  <a:gd name="T12" fmla="*/ 1 w 382"/>
                  <a:gd name="T13" fmla="*/ 0 h 392"/>
                  <a:gd name="T14" fmla="*/ 1 w 382"/>
                  <a:gd name="T15" fmla="*/ 0 h 392"/>
                  <a:gd name="T16" fmla="*/ 1 w 382"/>
                  <a:gd name="T17" fmla="*/ 0 h 392"/>
                  <a:gd name="T18" fmla="*/ 1 w 382"/>
                  <a:gd name="T19" fmla="*/ 0 h 392"/>
                  <a:gd name="T20" fmla="*/ 1 w 382"/>
                  <a:gd name="T21" fmla="*/ 2 h 392"/>
                  <a:gd name="T22" fmla="*/ 57 w 382"/>
                  <a:gd name="T23" fmla="*/ 69 h 392"/>
                  <a:gd name="T24" fmla="*/ 70 w 382"/>
                  <a:gd name="T25" fmla="*/ 84 h 392"/>
                  <a:gd name="T26" fmla="*/ 71 w 382"/>
                  <a:gd name="T27" fmla="*/ 85 h 392"/>
                  <a:gd name="T28" fmla="*/ 347 w 382"/>
                  <a:gd name="T29" fmla="*/ 384 h 392"/>
                  <a:gd name="T30" fmla="*/ 355 w 382"/>
                  <a:gd name="T31" fmla="*/ 392 h 392"/>
                  <a:gd name="T32" fmla="*/ 358 w 382"/>
                  <a:gd name="T33" fmla="*/ 391 h 392"/>
                  <a:gd name="T34" fmla="*/ 374 w 382"/>
                  <a:gd name="T35" fmla="*/ 376 h 392"/>
                  <a:gd name="T36" fmla="*/ 381 w 382"/>
                  <a:gd name="T37" fmla="*/ 351 h 392"/>
                  <a:gd name="T38" fmla="*/ 381 w 382"/>
                  <a:gd name="T39" fmla="*/ 346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2" h="392">
                    <a:moveTo>
                      <a:pt x="381" y="346"/>
                    </a:moveTo>
                    <a:cubicBezTo>
                      <a:pt x="381" y="346"/>
                      <a:pt x="379" y="343"/>
                      <a:pt x="374" y="338"/>
                    </a:cubicBezTo>
                    <a:cubicBezTo>
                      <a:pt x="337" y="304"/>
                      <a:pt x="177" y="154"/>
                      <a:pt x="80" y="67"/>
                    </a:cubicBezTo>
                    <a:cubicBezTo>
                      <a:pt x="75" y="62"/>
                      <a:pt x="70" y="58"/>
                      <a:pt x="66" y="54"/>
                    </a:cubicBezTo>
                    <a:cubicBezTo>
                      <a:pt x="65" y="53"/>
                      <a:pt x="64" y="52"/>
                      <a:pt x="62" y="51"/>
                    </a:cubicBezTo>
                    <a:cubicBezTo>
                      <a:pt x="54" y="43"/>
                      <a:pt x="46" y="36"/>
                      <a:pt x="39" y="30"/>
                    </a:cubicBezTo>
                    <a:cubicBezTo>
                      <a:pt x="22" y="15"/>
                      <a:pt x="4" y="0"/>
                      <a:pt x="1" y="0"/>
                    </a:cubicBezTo>
                    <a:cubicBezTo>
                      <a:pt x="1" y="0"/>
                      <a:pt x="1" y="0"/>
                      <a:pt x="1" y="0"/>
                    </a:cubicBezTo>
                    <a:cubicBezTo>
                      <a:pt x="1" y="0"/>
                      <a:pt x="1" y="0"/>
                      <a:pt x="1" y="0"/>
                    </a:cubicBezTo>
                    <a:cubicBezTo>
                      <a:pt x="1" y="0"/>
                      <a:pt x="1" y="0"/>
                      <a:pt x="1" y="0"/>
                    </a:cubicBezTo>
                    <a:cubicBezTo>
                      <a:pt x="0" y="0"/>
                      <a:pt x="1" y="1"/>
                      <a:pt x="1" y="2"/>
                    </a:cubicBezTo>
                    <a:cubicBezTo>
                      <a:pt x="3" y="9"/>
                      <a:pt x="31" y="40"/>
                      <a:pt x="57" y="69"/>
                    </a:cubicBezTo>
                    <a:cubicBezTo>
                      <a:pt x="61" y="73"/>
                      <a:pt x="65" y="78"/>
                      <a:pt x="70" y="84"/>
                    </a:cubicBezTo>
                    <a:cubicBezTo>
                      <a:pt x="71" y="84"/>
                      <a:pt x="71" y="85"/>
                      <a:pt x="71" y="85"/>
                    </a:cubicBezTo>
                    <a:cubicBezTo>
                      <a:pt x="162" y="186"/>
                      <a:pt x="312" y="347"/>
                      <a:pt x="347" y="384"/>
                    </a:cubicBezTo>
                    <a:cubicBezTo>
                      <a:pt x="352" y="389"/>
                      <a:pt x="355" y="392"/>
                      <a:pt x="355" y="392"/>
                    </a:cubicBezTo>
                    <a:cubicBezTo>
                      <a:pt x="355" y="392"/>
                      <a:pt x="356" y="392"/>
                      <a:pt x="358" y="391"/>
                    </a:cubicBezTo>
                    <a:cubicBezTo>
                      <a:pt x="362" y="390"/>
                      <a:pt x="367" y="386"/>
                      <a:pt x="374" y="376"/>
                    </a:cubicBezTo>
                    <a:cubicBezTo>
                      <a:pt x="380" y="365"/>
                      <a:pt x="381" y="356"/>
                      <a:pt x="381" y="351"/>
                    </a:cubicBezTo>
                    <a:cubicBezTo>
                      <a:pt x="382" y="348"/>
                      <a:pt x="381" y="346"/>
                      <a:pt x="381" y="346"/>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 name="Group 4">
              <a:extLst>
                <a:ext uri="{FF2B5EF4-FFF2-40B4-BE49-F238E27FC236}">
                  <a16:creationId xmlns:a16="http://schemas.microsoft.com/office/drawing/2014/main" id="{07785AA5-4A02-47DF-9223-6A3F3AD8614F}"/>
                </a:ext>
              </a:extLst>
            </p:cNvPr>
            <p:cNvGrpSpPr/>
            <p:nvPr/>
          </p:nvGrpSpPr>
          <p:grpSpPr>
            <a:xfrm flipH="1">
              <a:off x="1352600" y="1574981"/>
              <a:ext cx="2232090" cy="2280463"/>
              <a:chOff x="6076950" y="2555876"/>
              <a:chExt cx="3076576" cy="3143249"/>
            </a:xfrm>
            <a:effectLst>
              <a:outerShdw blurRad="177800" dir="18900000" sy="23000" kx="-1200000" algn="bl" rotWithShape="0">
                <a:prstClr val="black">
                  <a:alpha val="29000"/>
                </a:prstClr>
              </a:outerShdw>
            </a:effectLst>
          </p:grpSpPr>
          <p:sp>
            <p:nvSpPr>
              <p:cNvPr id="15" name="Freeform 21">
                <a:extLst>
                  <a:ext uri="{FF2B5EF4-FFF2-40B4-BE49-F238E27FC236}">
                    <a16:creationId xmlns:a16="http://schemas.microsoft.com/office/drawing/2014/main" id="{1B06140E-A84F-464F-8DC0-AA2683BF3C5A}"/>
                  </a:ext>
                </a:extLst>
              </p:cNvPr>
              <p:cNvSpPr>
                <a:spLocks/>
              </p:cNvSpPr>
              <p:nvPr/>
            </p:nvSpPr>
            <p:spPr bwMode="auto">
              <a:xfrm>
                <a:off x="8840788" y="5375275"/>
                <a:ext cx="312738" cy="323850"/>
              </a:xfrm>
              <a:custGeom>
                <a:avLst/>
                <a:gdLst>
                  <a:gd name="T0" fmla="*/ 68 w 83"/>
                  <a:gd name="T1" fmla="*/ 68 h 86"/>
                  <a:gd name="T2" fmla="*/ 34 w 83"/>
                  <a:gd name="T3" fmla="*/ 30 h 86"/>
                  <a:gd name="T4" fmla="*/ 16 w 83"/>
                  <a:gd name="T5" fmla="*/ 10 h 86"/>
                  <a:gd name="T6" fmla="*/ 6 w 83"/>
                  <a:gd name="T7" fmla="*/ 0 h 86"/>
                  <a:gd name="T8" fmla="*/ 3 w 83"/>
                  <a:gd name="T9" fmla="*/ 5 h 86"/>
                  <a:gd name="T10" fmla="*/ 0 w 83"/>
                  <a:gd name="T11" fmla="*/ 11 h 86"/>
                  <a:gd name="T12" fmla="*/ 9 w 83"/>
                  <a:gd name="T13" fmla="*/ 21 h 86"/>
                  <a:gd name="T14" fmla="*/ 29 w 83"/>
                  <a:gd name="T15" fmla="*/ 39 h 86"/>
                  <a:gd name="T16" fmla="*/ 66 w 83"/>
                  <a:gd name="T17" fmla="*/ 72 h 86"/>
                  <a:gd name="T18" fmla="*/ 83 w 83"/>
                  <a:gd name="T19" fmla="*/ 86 h 86"/>
                  <a:gd name="T20" fmla="*/ 83 w 83"/>
                  <a:gd name="T21" fmla="*/ 85 h 86"/>
                  <a:gd name="T22" fmla="*/ 68 w 83"/>
                  <a:gd name="T23" fmla="*/ 6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86">
                    <a:moveTo>
                      <a:pt x="68" y="68"/>
                    </a:moveTo>
                    <a:cubicBezTo>
                      <a:pt x="59" y="57"/>
                      <a:pt x="46" y="44"/>
                      <a:pt x="34" y="30"/>
                    </a:cubicBezTo>
                    <a:cubicBezTo>
                      <a:pt x="28" y="23"/>
                      <a:pt x="22" y="16"/>
                      <a:pt x="16" y="10"/>
                    </a:cubicBezTo>
                    <a:cubicBezTo>
                      <a:pt x="13" y="6"/>
                      <a:pt x="9" y="3"/>
                      <a:pt x="6" y="0"/>
                    </a:cubicBezTo>
                    <a:cubicBezTo>
                      <a:pt x="5" y="2"/>
                      <a:pt x="4" y="4"/>
                      <a:pt x="3" y="5"/>
                    </a:cubicBezTo>
                    <a:cubicBezTo>
                      <a:pt x="2" y="7"/>
                      <a:pt x="1" y="9"/>
                      <a:pt x="0" y="11"/>
                    </a:cubicBezTo>
                    <a:cubicBezTo>
                      <a:pt x="3" y="14"/>
                      <a:pt x="6" y="18"/>
                      <a:pt x="9" y="21"/>
                    </a:cubicBezTo>
                    <a:cubicBezTo>
                      <a:pt x="15" y="27"/>
                      <a:pt x="22" y="33"/>
                      <a:pt x="29" y="39"/>
                    </a:cubicBezTo>
                    <a:cubicBezTo>
                      <a:pt x="42" y="51"/>
                      <a:pt x="56" y="63"/>
                      <a:pt x="66" y="72"/>
                    </a:cubicBezTo>
                    <a:cubicBezTo>
                      <a:pt x="76" y="81"/>
                      <a:pt x="83" y="86"/>
                      <a:pt x="83" y="86"/>
                    </a:cubicBezTo>
                    <a:cubicBezTo>
                      <a:pt x="83" y="85"/>
                      <a:pt x="83" y="85"/>
                      <a:pt x="83" y="85"/>
                    </a:cubicBezTo>
                    <a:cubicBezTo>
                      <a:pt x="83" y="85"/>
                      <a:pt x="77" y="78"/>
                      <a:pt x="68" y="68"/>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 name="Freeform 22">
                <a:extLst>
                  <a:ext uri="{FF2B5EF4-FFF2-40B4-BE49-F238E27FC236}">
                    <a16:creationId xmlns:a16="http://schemas.microsoft.com/office/drawing/2014/main" id="{1D63F0EA-2FDA-4F31-8832-1C9305558197}"/>
                  </a:ext>
                </a:extLst>
              </p:cNvPr>
              <p:cNvSpPr>
                <a:spLocks/>
              </p:cNvSpPr>
              <p:nvPr/>
            </p:nvSpPr>
            <p:spPr bwMode="auto">
              <a:xfrm>
                <a:off x="8129588" y="4606925"/>
                <a:ext cx="782638" cy="903287"/>
              </a:xfrm>
              <a:custGeom>
                <a:avLst/>
                <a:gdLst>
                  <a:gd name="T0" fmla="*/ 204 w 208"/>
                  <a:gd name="T1" fmla="*/ 156 h 240"/>
                  <a:gd name="T2" fmla="*/ 48 w 208"/>
                  <a:gd name="T3" fmla="*/ 0 h 240"/>
                  <a:gd name="T4" fmla="*/ 48 w 208"/>
                  <a:gd name="T5" fmla="*/ 0 h 240"/>
                  <a:gd name="T6" fmla="*/ 35 w 208"/>
                  <a:gd name="T7" fmla="*/ 53 h 240"/>
                  <a:gd name="T8" fmla="*/ 0 w 208"/>
                  <a:gd name="T9" fmla="*/ 84 h 240"/>
                  <a:gd name="T10" fmla="*/ 156 w 208"/>
                  <a:gd name="T11" fmla="*/ 240 h 240"/>
                  <a:gd name="T12" fmla="*/ 189 w 208"/>
                  <a:gd name="T13" fmla="*/ 215 h 240"/>
                  <a:gd name="T14" fmla="*/ 192 w 208"/>
                  <a:gd name="T15" fmla="*/ 209 h 240"/>
                  <a:gd name="T16" fmla="*/ 195 w 208"/>
                  <a:gd name="T17" fmla="*/ 204 h 240"/>
                  <a:gd name="T18" fmla="*/ 204 w 208"/>
                  <a:gd name="T19" fmla="*/ 15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40">
                    <a:moveTo>
                      <a:pt x="204" y="156"/>
                    </a:moveTo>
                    <a:cubicBezTo>
                      <a:pt x="48" y="0"/>
                      <a:pt x="48" y="0"/>
                      <a:pt x="48" y="0"/>
                    </a:cubicBezTo>
                    <a:cubicBezTo>
                      <a:pt x="48" y="0"/>
                      <a:pt x="48" y="0"/>
                      <a:pt x="48" y="0"/>
                    </a:cubicBezTo>
                    <a:cubicBezTo>
                      <a:pt x="54" y="6"/>
                      <a:pt x="48" y="30"/>
                      <a:pt x="35" y="53"/>
                    </a:cubicBezTo>
                    <a:cubicBezTo>
                      <a:pt x="22" y="75"/>
                      <a:pt x="7" y="89"/>
                      <a:pt x="0" y="84"/>
                    </a:cubicBezTo>
                    <a:cubicBezTo>
                      <a:pt x="156" y="240"/>
                      <a:pt x="156" y="240"/>
                      <a:pt x="156" y="240"/>
                    </a:cubicBezTo>
                    <a:cubicBezTo>
                      <a:pt x="156" y="240"/>
                      <a:pt x="173" y="237"/>
                      <a:pt x="189" y="215"/>
                    </a:cubicBezTo>
                    <a:cubicBezTo>
                      <a:pt x="190" y="213"/>
                      <a:pt x="191" y="211"/>
                      <a:pt x="192" y="209"/>
                    </a:cubicBezTo>
                    <a:cubicBezTo>
                      <a:pt x="193" y="208"/>
                      <a:pt x="194" y="206"/>
                      <a:pt x="195" y="204"/>
                    </a:cubicBezTo>
                    <a:cubicBezTo>
                      <a:pt x="208" y="179"/>
                      <a:pt x="204" y="156"/>
                      <a:pt x="204" y="156"/>
                    </a:cubicBez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 name="Freeform 23">
                <a:extLst>
                  <a:ext uri="{FF2B5EF4-FFF2-40B4-BE49-F238E27FC236}">
                    <a16:creationId xmlns:a16="http://schemas.microsoft.com/office/drawing/2014/main" id="{8F9B84EC-4E83-404D-999B-24D5FCBA73E9}"/>
                  </a:ext>
                </a:extLst>
              </p:cNvPr>
              <p:cNvSpPr>
                <a:spLocks/>
              </p:cNvSpPr>
              <p:nvPr/>
            </p:nvSpPr>
            <p:spPr bwMode="auto">
              <a:xfrm>
                <a:off x="8113713" y="4592638"/>
                <a:ext cx="219075" cy="349250"/>
              </a:xfrm>
              <a:custGeom>
                <a:avLst/>
                <a:gdLst>
                  <a:gd name="T0" fmla="*/ 52 w 58"/>
                  <a:gd name="T1" fmla="*/ 4 h 93"/>
                  <a:gd name="T2" fmla="*/ 32 w 58"/>
                  <a:gd name="T3" fmla="*/ 13 h 93"/>
                  <a:gd name="T4" fmla="*/ 39 w 58"/>
                  <a:gd name="T5" fmla="*/ 21 h 93"/>
                  <a:gd name="T6" fmla="*/ 39 w 58"/>
                  <a:gd name="T7" fmla="*/ 26 h 93"/>
                  <a:gd name="T8" fmla="*/ 32 w 58"/>
                  <a:gd name="T9" fmla="*/ 51 h 93"/>
                  <a:gd name="T10" fmla="*/ 16 w 58"/>
                  <a:gd name="T11" fmla="*/ 66 h 93"/>
                  <a:gd name="T12" fmla="*/ 13 w 58"/>
                  <a:gd name="T13" fmla="*/ 67 h 93"/>
                  <a:gd name="T14" fmla="*/ 5 w 58"/>
                  <a:gd name="T15" fmla="*/ 59 h 93"/>
                  <a:gd name="T16" fmla="*/ 4 w 58"/>
                  <a:gd name="T17" fmla="*/ 87 h 93"/>
                  <a:gd name="T18" fmla="*/ 4 w 58"/>
                  <a:gd name="T19" fmla="*/ 88 h 93"/>
                  <a:gd name="T20" fmla="*/ 39 w 58"/>
                  <a:gd name="T21" fmla="*/ 57 h 93"/>
                  <a:gd name="T22" fmla="*/ 52 w 58"/>
                  <a:gd name="T23" fmla="*/ 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 h="93">
                    <a:moveTo>
                      <a:pt x="52" y="4"/>
                    </a:moveTo>
                    <a:cubicBezTo>
                      <a:pt x="48" y="0"/>
                      <a:pt x="40" y="4"/>
                      <a:pt x="32" y="13"/>
                    </a:cubicBezTo>
                    <a:cubicBezTo>
                      <a:pt x="37" y="18"/>
                      <a:pt x="39" y="21"/>
                      <a:pt x="39" y="21"/>
                    </a:cubicBezTo>
                    <a:cubicBezTo>
                      <a:pt x="39" y="21"/>
                      <a:pt x="40" y="23"/>
                      <a:pt x="39" y="26"/>
                    </a:cubicBezTo>
                    <a:cubicBezTo>
                      <a:pt x="39" y="31"/>
                      <a:pt x="38" y="40"/>
                      <a:pt x="32" y="51"/>
                    </a:cubicBezTo>
                    <a:cubicBezTo>
                      <a:pt x="25" y="61"/>
                      <a:pt x="20" y="65"/>
                      <a:pt x="16" y="66"/>
                    </a:cubicBezTo>
                    <a:cubicBezTo>
                      <a:pt x="14" y="67"/>
                      <a:pt x="13" y="67"/>
                      <a:pt x="13" y="67"/>
                    </a:cubicBezTo>
                    <a:cubicBezTo>
                      <a:pt x="13" y="67"/>
                      <a:pt x="10" y="64"/>
                      <a:pt x="5" y="59"/>
                    </a:cubicBezTo>
                    <a:cubicBezTo>
                      <a:pt x="1" y="72"/>
                      <a:pt x="0" y="83"/>
                      <a:pt x="4" y="87"/>
                    </a:cubicBezTo>
                    <a:cubicBezTo>
                      <a:pt x="4" y="88"/>
                      <a:pt x="4" y="88"/>
                      <a:pt x="4" y="88"/>
                    </a:cubicBezTo>
                    <a:cubicBezTo>
                      <a:pt x="11" y="93"/>
                      <a:pt x="26" y="79"/>
                      <a:pt x="39" y="57"/>
                    </a:cubicBezTo>
                    <a:cubicBezTo>
                      <a:pt x="52" y="34"/>
                      <a:pt x="58" y="10"/>
                      <a:pt x="52" y="4"/>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Freeform 24">
                <a:extLst>
                  <a:ext uri="{FF2B5EF4-FFF2-40B4-BE49-F238E27FC236}">
                    <a16:creationId xmlns:a16="http://schemas.microsoft.com/office/drawing/2014/main" id="{856D0966-05BB-4693-8E19-EBF71E3CAF3F}"/>
                  </a:ext>
                </a:extLst>
              </p:cNvPr>
              <p:cNvSpPr>
                <a:spLocks/>
              </p:cNvSpPr>
              <p:nvPr/>
            </p:nvSpPr>
            <p:spPr bwMode="auto">
              <a:xfrm>
                <a:off x="6076950" y="3233738"/>
                <a:ext cx="754063" cy="647700"/>
              </a:xfrm>
              <a:custGeom>
                <a:avLst/>
                <a:gdLst>
                  <a:gd name="T0" fmla="*/ 82 w 200"/>
                  <a:gd name="T1" fmla="*/ 64 h 172"/>
                  <a:gd name="T2" fmla="*/ 200 w 200"/>
                  <a:gd name="T3" fmla="*/ 38 h 172"/>
                  <a:gd name="T4" fmla="*/ 200 w 200"/>
                  <a:gd name="T5" fmla="*/ 36 h 172"/>
                  <a:gd name="T6" fmla="*/ 73 w 200"/>
                  <a:gd name="T7" fmla="*/ 14 h 172"/>
                  <a:gd name="T8" fmla="*/ 8 w 200"/>
                  <a:gd name="T9" fmla="*/ 126 h 172"/>
                  <a:gd name="T10" fmla="*/ 63 w 200"/>
                  <a:gd name="T11" fmla="*/ 172 h 172"/>
                  <a:gd name="T12" fmla="*/ 82 w 200"/>
                  <a:gd name="T13" fmla="*/ 64 h 172"/>
                </a:gdLst>
                <a:ahLst/>
                <a:cxnLst>
                  <a:cxn ang="0">
                    <a:pos x="T0" y="T1"/>
                  </a:cxn>
                  <a:cxn ang="0">
                    <a:pos x="T2" y="T3"/>
                  </a:cxn>
                  <a:cxn ang="0">
                    <a:pos x="T4" y="T5"/>
                  </a:cxn>
                  <a:cxn ang="0">
                    <a:pos x="T6" y="T7"/>
                  </a:cxn>
                  <a:cxn ang="0">
                    <a:pos x="T8" y="T9"/>
                  </a:cxn>
                  <a:cxn ang="0">
                    <a:pos x="T10" y="T11"/>
                  </a:cxn>
                  <a:cxn ang="0">
                    <a:pos x="T12" y="T13"/>
                  </a:cxn>
                </a:cxnLst>
                <a:rect l="0" t="0" r="r" b="b"/>
                <a:pathLst>
                  <a:path w="200" h="172">
                    <a:moveTo>
                      <a:pt x="82" y="64"/>
                    </a:moveTo>
                    <a:cubicBezTo>
                      <a:pt x="105" y="25"/>
                      <a:pt x="156" y="22"/>
                      <a:pt x="200" y="38"/>
                    </a:cubicBezTo>
                    <a:cubicBezTo>
                      <a:pt x="200" y="37"/>
                      <a:pt x="199" y="36"/>
                      <a:pt x="200" y="36"/>
                    </a:cubicBezTo>
                    <a:cubicBezTo>
                      <a:pt x="159" y="13"/>
                      <a:pt x="108" y="0"/>
                      <a:pt x="73" y="14"/>
                    </a:cubicBezTo>
                    <a:cubicBezTo>
                      <a:pt x="5" y="41"/>
                      <a:pt x="0" y="80"/>
                      <a:pt x="8" y="126"/>
                    </a:cubicBezTo>
                    <a:cubicBezTo>
                      <a:pt x="13" y="151"/>
                      <a:pt x="34" y="167"/>
                      <a:pt x="63" y="172"/>
                    </a:cubicBezTo>
                    <a:cubicBezTo>
                      <a:pt x="57" y="136"/>
                      <a:pt x="63" y="96"/>
                      <a:pt x="82" y="64"/>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25">
                <a:extLst>
                  <a:ext uri="{FF2B5EF4-FFF2-40B4-BE49-F238E27FC236}">
                    <a16:creationId xmlns:a16="http://schemas.microsoft.com/office/drawing/2014/main" id="{510B2B7F-645B-403D-AFD3-0387EAFA9B51}"/>
                  </a:ext>
                </a:extLst>
              </p:cNvPr>
              <p:cNvSpPr>
                <a:spLocks/>
              </p:cNvSpPr>
              <p:nvPr/>
            </p:nvSpPr>
            <p:spPr bwMode="auto">
              <a:xfrm>
                <a:off x="6634163" y="2638425"/>
                <a:ext cx="279400" cy="730250"/>
              </a:xfrm>
              <a:custGeom>
                <a:avLst/>
                <a:gdLst>
                  <a:gd name="T0" fmla="*/ 40 w 74"/>
                  <a:gd name="T1" fmla="*/ 38 h 194"/>
                  <a:gd name="T2" fmla="*/ 74 w 74"/>
                  <a:gd name="T3" fmla="*/ 0 h 194"/>
                  <a:gd name="T4" fmla="*/ 1 w 74"/>
                  <a:gd name="T5" fmla="*/ 100 h 194"/>
                  <a:gd name="T6" fmla="*/ 52 w 74"/>
                  <a:gd name="T7" fmla="*/ 194 h 194"/>
                  <a:gd name="T8" fmla="*/ 52 w 74"/>
                  <a:gd name="T9" fmla="*/ 194 h 194"/>
                  <a:gd name="T10" fmla="*/ 40 w 74"/>
                  <a:gd name="T11" fmla="*/ 38 h 194"/>
                </a:gdLst>
                <a:ahLst/>
                <a:cxnLst>
                  <a:cxn ang="0">
                    <a:pos x="T0" y="T1"/>
                  </a:cxn>
                  <a:cxn ang="0">
                    <a:pos x="T2" y="T3"/>
                  </a:cxn>
                  <a:cxn ang="0">
                    <a:pos x="T4" y="T5"/>
                  </a:cxn>
                  <a:cxn ang="0">
                    <a:pos x="T6" y="T7"/>
                  </a:cxn>
                  <a:cxn ang="0">
                    <a:pos x="T8" y="T9"/>
                  </a:cxn>
                  <a:cxn ang="0">
                    <a:pos x="T10" y="T11"/>
                  </a:cxn>
                </a:cxnLst>
                <a:rect l="0" t="0" r="r" b="b"/>
                <a:pathLst>
                  <a:path w="74" h="194">
                    <a:moveTo>
                      <a:pt x="40" y="38"/>
                    </a:moveTo>
                    <a:cubicBezTo>
                      <a:pt x="50" y="21"/>
                      <a:pt x="62" y="9"/>
                      <a:pt x="74" y="0"/>
                    </a:cubicBezTo>
                    <a:cubicBezTo>
                      <a:pt x="32" y="10"/>
                      <a:pt x="0" y="31"/>
                      <a:pt x="1" y="100"/>
                    </a:cubicBezTo>
                    <a:cubicBezTo>
                      <a:pt x="1" y="132"/>
                      <a:pt x="23" y="166"/>
                      <a:pt x="52" y="194"/>
                    </a:cubicBezTo>
                    <a:cubicBezTo>
                      <a:pt x="52" y="194"/>
                      <a:pt x="52" y="194"/>
                      <a:pt x="52" y="194"/>
                    </a:cubicBezTo>
                    <a:cubicBezTo>
                      <a:pt x="29" y="143"/>
                      <a:pt x="18" y="77"/>
                      <a:pt x="40" y="38"/>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26">
                <a:extLst>
                  <a:ext uri="{FF2B5EF4-FFF2-40B4-BE49-F238E27FC236}">
                    <a16:creationId xmlns:a16="http://schemas.microsoft.com/office/drawing/2014/main" id="{1E3653EF-28C5-4355-9A20-1497DD3E1D49}"/>
                  </a:ext>
                </a:extLst>
              </p:cNvPr>
              <p:cNvSpPr>
                <a:spLocks/>
              </p:cNvSpPr>
              <p:nvPr/>
            </p:nvSpPr>
            <p:spPr bwMode="auto">
              <a:xfrm>
                <a:off x="6291263" y="3316288"/>
                <a:ext cx="803275" cy="974725"/>
              </a:xfrm>
              <a:custGeom>
                <a:avLst/>
                <a:gdLst>
                  <a:gd name="T0" fmla="*/ 199 w 213"/>
                  <a:gd name="T1" fmla="*/ 83 h 259"/>
                  <a:gd name="T2" fmla="*/ 143 w 213"/>
                  <a:gd name="T3" fmla="*/ 16 h 259"/>
                  <a:gd name="T4" fmla="*/ 25 w 213"/>
                  <a:gd name="T5" fmla="*/ 42 h 259"/>
                  <a:gd name="T6" fmla="*/ 6 w 213"/>
                  <a:gd name="T7" fmla="*/ 150 h 259"/>
                  <a:gd name="T8" fmla="*/ 39 w 213"/>
                  <a:gd name="T9" fmla="*/ 218 h 259"/>
                  <a:gd name="T10" fmla="*/ 172 w 213"/>
                  <a:gd name="T11" fmla="*/ 190 h 259"/>
                  <a:gd name="T12" fmla="*/ 211 w 213"/>
                  <a:gd name="T13" fmla="*/ 104 h 259"/>
                  <a:gd name="T14" fmla="*/ 213 w 213"/>
                  <a:gd name="T15" fmla="*/ 99 h 259"/>
                  <a:gd name="T16" fmla="*/ 212 w 213"/>
                  <a:gd name="T17" fmla="*/ 98 h 259"/>
                  <a:gd name="T18" fmla="*/ 199 w 213"/>
                  <a:gd name="T19" fmla="*/ 8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 h="259">
                    <a:moveTo>
                      <a:pt x="199" y="83"/>
                    </a:moveTo>
                    <a:cubicBezTo>
                      <a:pt x="173" y="54"/>
                      <a:pt x="145" y="23"/>
                      <a:pt x="143" y="16"/>
                    </a:cubicBezTo>
                    <a:cubicBezTo>
                      <a:pt x="99" y="0"/>
                      <a:pt x="48" y="3"/>
                      <a:pt x="25" y="42"/>
                    </a:cubicBezTo>
                    <a:cubicBezTo>
                      <a:pt x="6" y="74"/>
                      <a:pt x="0" y="114"/>
                      <a:pt x="6" y="150"/>
                    </a:cubicBezTo>
                    <a:cubicBezTo>
                      <a:pt x="11" y="176"/>
                      <a:pt x="22" y="201"/>
                      <a:pt x="39" y="218"/>
                    </a:cubicBezTo>
                    <a:cubicBezTo>
                      <a:pt x="80" y="259"/>
                      <a:pt x="140" y="246"/>
                      <a:pt x="172" y="190"/>
                    </a:cubicBezTo>
                    <a:cubicBezTo>
                      <a:pt x="191" y="158"/>
                      <a:pt x="207" y="130"/>
                      <a:pt x="211" y="104"/>
                    </a:cubicBezTo>
                    <a:cubicBezTo>
                      <a:pt x="212" y="102"/>
                      <a:pt x="213" y="101"/>
                      <a:pt x="213" y="99"/>
                    </a:cubicBezTo>
                    <a:cubicBezTo>
                      <a:pt x="213" y="99"/>
                      <a:pt x="213" y="98"/>
                      <a:pt x="212" y="98"/>
                    </a:cubicBezTo>
                    <a:cubicBezTo>
                      <a:pt x="207" y="92"/>
                      <a:pt x="203" y="87"/>
                      <a:pt x="199" y="8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27">
                <a:extLst>
                  <a:ext uri="{FF2B5EF4-FFF2-40B4-BE49-F238E27FC236}">
                    <a16:creationId xmlns:a16="http://schemas.microsoft.com/office/drawing/2014/main" id="{349D9032-4CD0-42ED-9722-B2FD2BABFA1C}"/>
                  </a:ext>
                </a:extLst>
              </p:cNvPr>
              <p:cNvSpPr>
                <a:spLocks/>
              </p:cNvSpPr>
              <p:nvPr/>
            </p:nvSpPr>
            <p:spPr bwMode="auto">
              <a:xfrm>
                <a:off x="6702425" y="2555876"/>
                <a:ext cx="763588" cy="1065212"/>
              </a:xfrm>
              <a:custGeom>
                <a:avLst/>
                <a:gdLst>
                  <a:gd name="T0" fmla="*/ 22 w 203"/>
                  <a:gd name="T1" fmla="*/ 60 h 283"/>
                  <a:gd name="T2" fmla="*/ 34 w 203"/>
                  <a:gd name="T3" fmla="*/ 216 h 283"/>
                  <a:gd name="T4" fmla="*/ 72 w 203"/>
                  <a:gd name="T5" fmla="*/ 246 h 283"/>
                  <a:gd name="T6" fmla="*/ 95 w 203"/>
                  <a:gd name="T7" fmla="*/ 267 h 283"/>
                  <a:gd name="T8" fmla="*/ 99 w 203"/>
                  <a:gd name="T9" fmla="*/ 270 h 283"/>
                  <a:gd name="T10" fmla="*/ 113 w 203"/>
                  <a:gd name="T11" fmla="*/ 283 h 283"/>
                  <a:gd name="T12" fmla="*/ 170 w 203"/>
                  <a:gd name="T13" fmla="*/ 207 h 283"/>
                  <a:gd name="T14" fmla="*/ 155 w 203"/>
                  <a:gd name="T15" fmla="*/ 31 h 283"/>
                  <a:gd name="T16" fmla="*/ 56 w 203"/>
                  <a:gd name="T17" fmla="*/ 22 h 283"/>
                  <a:gd name="T18" fmla="*/ 22 w 203"/>
                  <a:gd name="T19" fmla="*/ 6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3" h="283">
                    <a:moveTo>
                      <a:pt x="22" y="60"/>
                    </a:moveTo>
                    <a:cubicBezTo>
                      <a:pt x="0" y="99"/>
                      <a:pt x="11" y="165"/>
                      <a:pt x="34" y="216"/>
                    </a:cubicBezTo>
                    <a:cubicBezTo>
                      <a:pt x="37" y="216"/>
                      <a:pt x="55" y="231"/>
                      <a:pt x="72" y="246"/>
                    </a:cubicBezTo>
                    <a:cubicBezTo>
                      <a:pt x="79" y="252"/>
                      <a:pt x="87" y="259"/>
                      <a:pt x="95" y="267"/>
                    </a:cubicBezTo>
                    <a:cubicBezTo>
                      <a:pt x="97" y="268"/>
                      <a:pt x="98" y="269"/>
                      <a:pt x="99" y="270"/>
                    </a:cubicBezTo>
                    <a:cubicBezTo>
                      <a:pt x="103" y="274"/>
                      <a:pt x="108" y="278"/>
                      <a:pt x="113" y="283"/>
                    </a:cubicBezTo>
                    <a:cubicBezTo>
                      <a:pt x="133" y="272"/>
                      <a:pt x="150" y="241"/>
                      <a:pt x="170" y="207"/>
                    </a:cubicBezTo>
                    <a:cubicBezTo>
                      <a:pt x="203" y="151"/>
                      <a:pt x="196" y="72"/>
                      <a:pt x="155" y="31"/>
                    </a:cubicBezTo>
                    <a:cubicBezTo>
                      <a:pt x="126" y="2"/>
                      <a:pt x="88" y="0"/>
                      <a:pt x="56" y="22"/>
                    </a:cubicBezTo>
                    <a:cubicBezTo>
                      <a:pt x="44" y="31"/>
                      <a:pt x="32" y="43"/>
                      <a:pt x="22" y="6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28">
                <a:extLst>
                  <a:ext uri="{FF2B5EF4-FFF2-40B4-BE49-F238E27FC236}">
                    <a16:creationId xmlns:a16="http://schemas.microsoft.com/office/drawing/2014/main" id="{E0B19B0D-B3D0-4D98-82EF-8D4B66706E95}"/>
                  </a:ext>
                </a:extLst>
              </p:cNvPr>
              <p:cNvSpPr>
                <a:spLocks/>
              </p:cNvSpPr>
              <p:nvPr/>
            </p:nvSpPr>
            <p:spPr bwMode="auto">
              <a:xfrm>
                <a:off x="6826250" y="3368675"/>
                <a:ext cx="1438275" cy="1476375"/>
              </a:xfrm>
              <a:custGeom>
                <a:avLst/>
                <a:gdLst>
                  <a:gd name="T0" fmla="*/ 381 w 382"/>
                  <a:gd name="T1" fmla="*/ 346 h 392"/>
                  <a:gd name="T2" fmla="*/ 374 w 382"/>
                  <a:gd name="T3" fmla="*/ 338 h 392"/>
                  <a:gd name="T4" fmla="*/ 80 w 382"/>
                  <a:gd name="T5" fmla="*/ 67 h 392"/>
                  <a:gd name="T6" fmla="*/ 66 w 382"/>
                  <a:gd name="T7" fmla="*/ 54 h 392"/>
                  <a:gd name="T8" fmla="*/ 62 w 382"/>
                  <a:gd name="T9" fmla="*/ 51 h 392"/>
                  <a:gd name="T10" fmla="*/ 39 w 382"/>
                  <a:gd name="T11" fmla="*/ 30 h 392"/>
                  <a:gd name="T12" fmla="*/ 1 w 382"/>
                  <a:gd name="T13" fmla="*/ 0 h 392"/>
                  <a:gd name="T14" fmla="*/ 1 w 382"/>
                  <a:gd name="T15" fmla="*/ 0 h 392"/>
                  <a:gd name="T16" fmla="*/ 1 w 382"/>
                  <a:gd name="T17" fmla="*/ 0 h 392"/>
                  <a:gd name="T18" fmla="*/ 1 w 382"/>
                  <a:gd name="T19" fmla="*/ 0 h 392"/>
                  <a:gd name="T20" fmla="*/ 1 w 382"/>
                  <a:gd name="T21" fmla="*/ 2 h 392"/>
                  <a:gd name="T22" fmla="*/ 57 w 382"/>
                  <a:gd name="T23" fmla="*/ 69 h 392"/>
                  <a:gd name="T24" fmla="*/ 70 w 382"/>
                  <a:gd name="T25" fmla="*/ 84 h 392"/>
                  <a:gd name="T26" fmla="*/ 71 w 382"/>
                  <a:gd name="T27" fmla="*/ 85 h 392"/>
                  <a:gd name="T28" fmla="*/ 347 w 382"/>
                  <a:gd name="T29" fmla="*/ 384 h 392"/>
                  <a:gd name="T30" fmla="*/ 355 w 382"/>
                  <a:gd name="T31" fmla="*/ 392 h 392"/>
                  <a:gd name="T32" fmla="*/ 358 w 382"/>
                  <a:gd name="T33" fmla="*/ 391 h 392"/>
                  <a:gd name="T34" fmla="*/ 374 w 382"/>
                  <a:gd name="T35" fmla="*/ 376 h 392"/>
                  <a:gd name="T36" fmla="*/ 381 w 382"/>
                  <a:gd name="T37" fmla="*/ 351 h 392"/>
                  <a:gd name="T38" fmla="*/ 381 w 382"/>
                  <a:gd name="T39" fmla="*/ 346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2" h="392">
                    <a:moveTo>
                      <a:pt x="381" y="346"/>
                    </a:moveTo>
                    <a:cubicBezTo>
                      <a:pt x="381" y="346"/>
                      <a:pt x="379" y="343"/>
                      <a:pt x="374" y="338"/>
                    </a:cubicBezTo>
                    <a:cubicBezTo>
                      <a:pt x="337" y="304"/>
                      <a:pt x="177" y="154"/>
                      <a:pt x="80" y="67"/>
                    </a:cubicBezTo>
                    <a:cubicBezTo>
                      <a:pt x="75" y="62"/>
                      <a:pt x="70" y="58"/>
                      <a:pt x="66" y="54"/>
                    </a:cubicBezTo>
                    <a:cubicBezTo>
                      <a:pt x="65" y="53"/>
                      <a:pt x="64" y="52"/>
                      <a:pt x="62" y="51"/>
                    </a:cubicBezTo>
                    <a:cubicBezTo>
                      <a:pt x="54" y="43"/>
                      <a:pt x="46" y="36"/>
                      <a:pt x="39" y="30"/>
                    </a:cubicBezTo>
                    <a:cubicBezTo>
                      <a:pt x="22" y="15"/>
                      <a:pt x="4" y="0"/>
                      <a:pt x="1" y="0"/>
                    </a:cubicBezTo>
                    <a:cubicBezTo>
                      <a:pt x="1" y="0"/>
                      <a:pt x="1" y="0"/>
                      <a:pt x="1" y="0"/>
                    </a:cubicBezTo>
                    <a:cubicBezTo>
                      <a:pt x="1" y="0"/>
                      <a:pt x="1" y="0"/>
                      <a:pt x="1" y="0"/>
                    </a:cubicBezTo>
                    <a:cubicBezTo>
                      <a:pt x="1" y="0"/>
                      <a:pt x="1" y="0"/>
                      <a:pt x="1" y="0"/>
                    </a:cubicBezTo>
                    <a:cubicBezTo>
                      <a:pt x="0" y="0"/>
                      <a:pt x="1" y="1"/>
                      <a:pt x="1" y="2"/>
                    </a:cubicBezTo>
                    <a:cubicBezTo>
                      <a:pt x="3" y="9"/>
                      <a:pt x="31" y="40"/>
                      <a:pt x="57" y="69"/>
                    </a:cubicBezTo>
                    <a:cubicBezTo>
                      <a:pt x="61" y="73"/>
                      <a:pt x="65" y="78"/>
                      <a:pt x="70" y="84"/>
                    </a:cubicBezTo>
                    <a:cubicBezTo>
                      <a:pt x="71" y="84"/>
                      <a:pt x="71" y="85"/>
                      <a:pt x="71" y="85"/>
                    </a:cubicBezTo>
                    <a:cubicBezTo>
                      <a:pt x="162" y="186"/>
                      <a:pt x="312" y="347"/>
                      <a:pt x="347" y="384"/>
                    </a:cubicBezTo>
                    <a:cubicBezTo>
                      <a:pt x="352" y="389"/>
                      <a:pt x="355" y="392"/>
                      <a:pt x="355" y="392"/>
                    </a:cubicBezTo>
                    <a:cubicBezTo>
                      <a:pt x="355" y="392"/>
                      <a:pt x="356" y="392"/>
                      <a:pt x="358" y="391"/>
                    </a:cubicBezTo>
                    <a:cubicBezTo>
                      <a:pt x="362" y="390"/>
                      <a:pt x="367" y="386"/>
                      <a:pt x="374" y="376"/>
                    </a:cubicBezTo>
                    <a:cubicBezTo>
                      <a:pt x="380" y="365"/>
                      <a:pt x="381" y="356"/>
                      <a:pt x="381" y="351"/>
                    </a:cubicBezTo>
                    <a:cubicBezTo>
                      <a:pt x="382" y="348"/>
                      <a:pt x="381" y="346"/>
                      <a:pt x="381" y="346"/>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6" name="Group 5">
              <a:extLst>
                <a:ext uri="{FF2B5EF4-FFF2-40B4-BE49-F238E27FC236}">
                  <a16:creationId xmlns:a16="http://schemas.microsoft.com/office/drawing/2014/main" id="{5012CB47-A61D-48E0-B6AC-CA29FAE04B0A}"/>
                </a:ext>
              </a:extLst>
            </p:cNvPr>
            <p:cNvGrpSpPr/>
            <p:nvPr/>
          </p:nvGrpSpPr>
          <p:grpSpPr>
            <a:xfrm flipH="1">
              <a:off x="823699" y="2488523"/>
              <a:ext cx="3265234" cy="3335996"/>
              <a:chOff x="6076950" y="2555876"/>
              <a:chExt cx="3076576" cy="3143249"/>
            </a:xfrm>
            <a:effectLst>
              <a:outerShdw blurRad="177800" dir="18900000" sy="23000" kx="-1200000" algn="bl" rotWithShape="0">
                <a:prstClr val="black">
                  <a:alpha val="29000"/>
                </a:prstClr>
              </a:outerShdw>
            </a:effectLst>
          </p:grpSpPr>
          <p:sp>
            <p:nvSpPr>
              <p:cNvPr id="7" name="Freeform 21">
                <a:extLst>
                  <a:ext uri="{FF2B5EF4-FFF2-40B4-BE49-F238E27FC236}">
                    <a16:creationId xmlns:a16="http://schemas.microsoft.com/office/drawing/2014/main" id="{9DCB547B-EEE1-4D9F-AE92-2DB9B3D0DB67}"/>
                  </a:ext>
                </a:extLst>
              </p:cNvPr>
              <p:cNvSpPr>
                <a:spLocks/>
              </p:cNvSpPr>
              <p:nvPr/>
            </p:nvSpPr>
            <p:spPr bwMode="auto">
              <a:xfrm>
                <a:off x="8840788" y="5375275"/>
                <a:ext cx="312738" cy="323850"/>
              </a:xfrm>
              <a:custGeom>
                <a:avLst/>
                <a:gdLst>
                  <a:gd name="T0" fmla="*/ 68 w 83"/>
                  <a:gd name="T1" fmla="*/ 68 h 86"/>
                  <a:gd name="T2" fmla="*/ 34 w 83"/>
                  <a:gd name="T3" fmla="*/ 30 h 86"/>
                  <a:gd name="T4" fmla="*/ 16 w 83"/>
                  <a:gd name="T5" fmla="*/ 10 h 86"/>
                  <a:gd name="T6" fmla="*/ 6 w 83"/>
                  <a:gd name="T7" fmla="*/ 0 h 86"/>
                  <a:gd name="T8" fmla="*/ 3 w 83"/>
                  <a:gd name="T9" fmla="*/ 5 h 86"/>
                  <a:gd name="T10" fmla="*/ 0 w 83"/>
                  <a:gd name="T11" fmla="*/ 11 h 86"/>
                  <a:gd name="T12" fmla="*/ 9 w 83"/>
                  <a:gd name="T13" fmla="*/ 21 h 86"/>
                  <a:gd name="T14" fmla="*/ 29 w 83"/>
                  <a:gd name="T15" fmla="*/ 39 h 86"/>
                  <a:gd name="T16" fmla="*/ 66 w 83"/>
                  <a:gd name="T17" fmla="*/ 72 h 86"/>
                  <a:gd name="T18" fmla="*/ 83 w 83"/>
                  <a:gd name="T19" fmla="*/ 86 h 86"/>
                  <a:gd name="T20" fmla="*/ 83 w 83"/>
                  <a:gd name="T21" fmla="*/ 85 h 86"/>
                  <a:gd name="T22" fmla="*/ 68 w 83"/>
                  <a:gd name="T23" fmla="*/ 6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86">
                    <a:moveTo>
                      <a:pt x="68" y="68"/>
                    </a:moveTo>
                    <a:cubicBezTo>
                      <a:pt x="59" y="57"/>
                      <a:pt x="46" y="44"/>
                      <a:pt x="34" y="30"/>
                    </a:cubicBezTo>
                    <a:cubicBezTo>
                      <a:pt x="28" y="23"/>
                      <a:pt x="22" y="16"/>
                      <a:pt x="16" y="10"/>
                    </a:cubicBezTo>
                    <a:cubicBezTo>
                      <a:pt x="13" y="6"/>
                      <a:pt x="9" y="3"/>
                      <a:pt x="6" y="0"/>
                    </a:cubicBezTo>
                    <a:cubicBezTo>
                      <a:pt x="5" y="2"/>
                      <a:pt x="4" y="4"/>
                      <a:pt x="3" y="5"/>
                    </a:cubicBezTo>
                    <a:cubicBezTo>
                      <a:pt x="2" y="7"/>
                      <a:pt x="1" y="9"/>
                      <a:pt x="0" y="11"/>
                    </a:cubicBezTo>
                    <a:cubicBezTo>
                      <a:pt x="3" y="14"/>
                      <a:pt x="6" y="18"/>
                      <a:pt x="9" y="21"/>
                    </a:cubicBezTo>
                    <a:cubicBezTo>
                      <a:pt x="15" y="27"/>
                      <a:pt x="22" y="33"/>
                      <a:pt x="29" y="39"/>
                    </a:cubicBezTo>
                    <a:cubicBezTo>
                      <a:pt x="42" y="51"/>
                      <a:pt x="56" y="63"/>
                      <a:pt x="66" y="72"/>
                    </a:cubicBezTo>
                    <a:cubicBezTo>
                      <a:pt x="76" y="81"/>
                      <a:pt x="83" y="86"/>
                      <a:pt x="83" y="86"/>
                    </a:cubicBezTo>
                    <a:cubicBezTo>
                      <a:pt x="83" y="85"/>
                      <a:pt x="83" y="85"/>
                      <a:pt x="83" y="85"/>
                    </a:cubicBezTo>
                    <a:cubicBezTo>
                      <a:pt x="83" y="85"/>
                      <a:pt x="77" y="78"/>
                      <a:pt x="68" y="68"/>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 name="Freeform 22">
                <a:extLst>
                  <a:ext uri="{FF2B5EF4-FFF2-40B4-BE49-F238E27FC236}">
                    <a16:creationId xmlns:a16="http://schemas.microsoft.com/office/drawing/2014/main" id="{1A983C2B-9A83-4D52-BB78-E1F85AC08770}"/>
                  </a:ext>
                </a:extLst>
              </p:cNvPr>
              <p:cNvSpPr>
                <a:spLocks/>
              </p:cNvSpPr>
              <p:nvPr/>
            </p:nvSpPr>
            <p:spPr bwMode="auto">
              <a:xfrm>
                <a:off x="8129588" y="4606925"/>
                <a:ext cx="782638" cy="903287"/>
              </a:xfrm>
              <a:custGeom>
                <a:avLst/>
                <a:gdLst>
                  <a:gd name="T0" fmla="*/ 204 w 208"/>
                  <a:gd name="T1" fmla="*/ 156 h 240"/>
                  <a:gd name="T2" fmla="*/ 48 w 208"/>
                  <a:gd name="T3" fmla="*/ 0 h 240"/>
                  <a:gd name="T4" fmla="*/ 48 w 208"/>
                  <a:gd name="T5" fmla="*/ 0 h 240"/>
                  <a:gd name="T6" fmla="*/ 35 w 208"/>
                  <a:gd name="T7" fmla="*/ 53 h 240"/>
                  <a:gd name="T8" fmla="*/ 0 w 208"/>
                  <a:gd name="T9" fmla="*/ 84 h 240"/>
                  <a:gd name="T10" fmla="*/ 156 w 208"/>
                  <a:gd name="T11" fmla="*/ 240 h 240"/>
                  <a:gd name="T12" fmla="*/ 189 w 208"/>
                  <a:gd name="T13" fmla="*/ 215 h 240"/>
                  <a:gd name="T14" fmla="*/ 192 w 208"/>
                  <a:gd name="T15" fmla="*/ 209 h 240"/>
                  <a:gd name="T16" fmla="*/ 195 w 208"/>
                  <a:gd name="T17" fmla="*/ 204 h 240"/>
                  <a:gd name="T18" fmla="*/ 204 w 208"/>
                  <a:gd name="T19" fmla="*/ 15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40">
                    <a:moveTo>
                      <a:pt x="204" y="156"/>
                    </a:moveTo>
                    <a:cubicBezTo>
                      <a:pt x="48" y="0"/>
                      <a:pt x="48" y="0"/>
                      <a:pt x="48" y="0"/>
                    </a:cubicBezTo>
                    <a:cubicBezTo>
                      <a:pt x="48" y="0"/>
                      <a:pt x="48" y="0"/>
                      <a:pt x="48" y="0"/>
                    </a:cubicBezTo>
                    <a:cubicBezTo>
                      <a:pt x="54" y="6"/>
                      <a:pt x="48" y="30"/>
                      <a:pt x="35" y="53"/>
                    </a:cubicBezTo>
                    <a:cubicBezTo>
                      <a:pt x="22" y="75"/>
                      <a:pt x="7" y="89"/>
                      <a:pt x="0" y="84"/>
                    </a:cubicBezTo>
                    <a:cubicBezTo>
                      <a:pt x="156" y="240"/>
                      <a:pt x="156" y="240"/>
                      <a:pt x="156" y="240"/>
                    </a:cubicBezTo>
                    <a:cubicBezTo>
                      <a:pt x="156" y="240"/>
                      <a:pt x="173" y="237"/>
                      <a:pt x="189" y="215"/>
                    </a:cubicBezTo>
                    <a:cubicBezTo>
                      <a:pt x="190" y="213"/>
                      <a:pt x="191" y="211"/>
                      <a:pt x="192" y="209"/>
                    </a:cubicBezTo>
                    <a:cubicBezTo>
                      <a:pt x="193" y="208"/>
                      <a:pt x="194" y="206"/>
                      <a:pt x="195" y="204"/>
                    </a:cubicBezTo>
                    <a:cubicBezTo>
                      <a:pt x="208" y="179"/>
                      <a:pt x="204" y="156"/>
                      <a:pt x="204" y="156"/>
                    </a:cubicBezTo>
                    <a:close/>
                  </a:path>
                </a:pathLst>
              </a:custGeom>
              <a:solidFill>
                <a:srgbClr val="C5C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23">
                <a:extLst>
                  <a:ext uri="{FF2B5EF4-FFF2-40B4-BE49-F238E27FC236}">
                    <a16:creationId xmlns:a16="http://schemas.microsoft.com/office/drawing/2014/main" id="{5D60A352-30F7-4333-B7E0-8A3E57B435BB}"/>
                  </a:ext>
                </a:extLst>
              </p:cNvPr>
              <p:cNvSpPr>
                <a:spLocks/>
              </p:cNvSpPr>
              <p:nvPr/>
            </p:nvSpPr>
            <p:spPr bwMode="auto">
              <a:xfrm>
                <a:off x="8113713" y="4592638"/>
                <a:ext cx="219075" cy="349250"/>
              </a:xfrm>
              <a:custGeom>
                <a:avLst/>
                <a:gdLst>
                  <a:gd name="T0" fmla="*/ 52 w 58"/>
                  <a:gd name="T1" fmla="*/ 4 h 93"/>
                  <a:gd name="T2" fmla="*/ 32 w 58"/>
                  <a:gd name="T3" fmla="*/ 13 h 93"/>
                  <a:gd name="T4" fmla="*/ 39 w 58"/>
                  <a:gd name="T5" fmla="*/ 21 h 93"/>
                  <a:gd name="T6" fmla="*/ 39 w 58"/>
                  <a:gd name="T7" fmla="*/ 26 h 93"/>
                  <a:gd name="T8" fmla="*/ 32 w 58"/>
                  <a:gd name="T9" fmla="*/ 51 h 93"/>
                  <a:gd name="T10" fmla="*/ 16 w 58"/>
                  <a:gd name="T11" fmla="*/ 66 h 93"/>
                  <a:gd name="T12" fmla="*/ 13 w 58"/>
                  <a:gd name="T13" fmla="*/ 67 h 93"/>
                  <a:gd name="T14" fmla="*/ 5 w 58"/>
                  <a:gd name="T15" fmla="*/ 59 h 93"/>
                  <a:gd name="T16" fmla="*/ 4 w 58"/>
                  <a:gd name="T17" fmla="*/ 87 h 93"/>
                  <a:gd name="T18" fmla="*/ 4 w 58"/>
                  <a:gd name="T19" fmla="*/ 88 h 93"/>
                  <a:gd name="T20" fmla="*/ 39 w 58"/>
                  <a:gd name="T21" fmla="*/ 57 h 93"/>
                  <a:gd name="T22" fmla="*/ 52 w 58"/>
                  <a:gd name="T23" fmla="*/ 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 h="93">
                    <a:moveTo>
                      <a:pt x="52" y="4"/>
                    </a:moveTo>
                    <a:cubicBezTo>
                      <a:pt x="48" y="0"/>
                      <a:pt x="40" y="4"/>
                      <a:pt x="32" y="13"/>
                    </a:cubicBezTo>
                    <a:cubicBezTo>
                      <a:pt x="37" y="18"/>
                      <a:pt x="39" y="21"/>
                      <a:pt x="39" y="21"/>
                    </a:cubicBezTo>
                    <a:cubicBezTo>
                      <a:pt x="39" y="21"/>
                      <a:pt x="40" y="23"/>
                      <a:pt x="39" y="26"/>
                    </a:cubicBezTo>
                    <a:cubicBezTo>
                      <a:pt x="39" y="31"/>
                      <a:pt x="38" y="40"/>
                      <a:pt x="32" y="51"/>
                    </a:cubicBezTo>
                    <a:cubicBezTo>
                      <a:pt x="25" y="61"/>
                      <a:pt x="20" y="65"/>
                      <a:pt x="16" y="66"/>
                    </a:cubicBezTo>
                    <a:cubicBezTo>
                      <a:pt x="14" y="67"/>
                      <a:pt x="13" y="67"/>
                      <a:pt x="13" y="67"/>
                    </a:cubicBezTo>
                    <a:cubicBezTo>
                      <a:pt x="13" y="67"/>
                      <a:pt x="10" y="64"/>
                      <a:pt x="5" y="59"/>
                    </a:cubicBezTo>
                    <a:cubicBezTo>
                      <a:pt x="1" y="72"/>
                      <a:pt x="0" y="83"/>
                      <a:pt x="4" y="87"/>
                    </a:cubicBezTo>
                    <a:cubicBezTo>
                      <a:pt x="4" y="88"/>
                      <a:pt x="4" y="88"/>
                      <a:pt x="4" y="88"/>
                    </a:cubicBezTo>
                    <a:cubicBezTo>
                      <a:pt x="11" y="93"/>
                      <a:pt x="26" y="79"/>
                      <a:pt x="39" y="57"/>
                    </a:cubicBezTo>
                    <a:cubicBezTo>
                      <a:pt x="52" y="34"/>
                      <a:pt x="58" y="10"/>
                      <a:pt x="52" y="4"/>
                    </a:cubicBezTo>
                    <a:close/>
                  </a:path>
                </a:pathLst>
              </a:custGeom>
              <a:solidFill>
                <a:srgbClr val="B1B1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 name="Freeform 24">
                <a:extLst>
                  <a:ext uri="{FF2B5EF4-FFF2-40B4-BE49-F238E27FC236}">
                    <a16:creationId xmlns:a16="http://schemas.microsoft.com/office/drawing/2014/main" id="{9C4BD5A9-983E-4FCA-82FA-BF5F35F32DF5}"/>
                  </a:ext>
                </a:extLst>
              </p:cNvPr>
              <p:cNvSpPr>
                <a:spLocks/>
              </p:cNvSpPr>
              <p:nvPr/>
            </p:nvSpPr>
            <p:spPr bwMode="auto">
              <a:xfrm>
                <a:off x="6076950" y="3233738"/>
                <a:ext cx="754063" cy="647700"/>
              </a:xfrm>
              <a:custGeom>
                <a:avLst/>
                <a:gdLst>
                  <a:gd name="T0" fmla="*/ 82 w 200"/>
                  <a:gd name="T1" fmla="*/ 64 h 172"/>
                  <a:gd name="T2" fmla="*/ 200 w 200"/>
                  <a:gd name="T3" fmla="*/ 38 h 172"/>
                  <a:gd name="T4" fmla="*/ 200 w 200"/>
                  <a:gd name="T5" fmla="*/ 36 h 172"/>
                  <a:gd name="T6" fmla="*/ 73 w 200"/>
                  <a:gd name="T7" fmla="*/ 14 h 172"/>
                  <a:gd name="T8" fmla="*/ 8 w 200"/>
                  <a:gd name="T9" fmla="*/ 126 h 172"/>
                  <a:gd name="T10" fmla="*/ 63 w 200"/>
                  <a:gd name="T11" fmla="*/ 172 h 172"/>
                  <a:gd name="T12" fmla="*/ 82 w 200"/>
                  <a:gd name="T13" fmla="*/ 64 h 172"/>
                </a:gdLst>
                <a:ahLst/>
                <a:cxnLst>
                  <a:cxn ang="0">
                    <a:pos x="T0" y="T1"/>
                  </a:cxn>
                  <a:cxn ang="0">
                    <a:pos x="T2" y="T3"/>
                  </a:cxn>
                  <a:cxn ang="0">
                    <a:pos x="T4" y="T5"/>
                  </a:cxn>
                  <a:cxn ang="0">
                    <a:pos x="T6" y="T7"/>
                  </a:cxn>
                  <a:cxn ang="0">
                    <a:pos x="T8" y="T9"/>
                  </a:cxn>
                  <a:cxn ang="0">
                    <a:pos x="T10" y="T11"/>
                  </a:cxn>
                  <a:cxn ang="0">
                    <a:pos x="T12" y="T13"/>
                  </a:cxn>
                </a:cxnLst>
                <a:rect l="0" t="0" r="r" b="b"/>
                <a:pathLst>
                  <a:path w="200" h="172">
                    <a:moveTo>
                      <a:pt x="82" y="64"/>
                    </a:moveTo>
                    <a:cubicBezTo>
                      <a:pt x="105" y="25"/>
                      <a:pt x="156" y="22"/>
                      <a:pt x="200" y="38"/>
                    </a:cubicBezTo>
                    <a:cubicBezTo>
                      <a:pt x="200" y="37"/>
                      <a:pt x="199" y="36"/>
                      <a:pt x="200" y="36"/>
                    </a:cubicBezTo>
                    <a:cubicBezTo>
                      <a:pt x="159" y="13"/>
                      <a:pt x="108" y="0"/>
                      <a:pt x="73" y="14"/>
                    </a:cubicBezTo>
                    <a:cubicBezTo>
                      <a:pt x="5" y="41"/>
                      <a:pt x="0" y="80"/>
                      <a:pt x="8" y="126"/>
                    </a:cubicBezTo>
                    <a:cubicBezTo>
                      <a:pt x="13" y="151"/>
                      <a:pt x="34" y="167"/>
                      <a:pt x="63" y="172"/>
                    </a:cubicBezTo>
                    <a:cubicBezTo>
                      <a:pt x="57" y="136"/>
                      <a:pt x="63" y="96"/>
                      <a:pt x="82" y="64"/>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25">
                <a:extLst>
                  <a:ext uri="{FF2B5EF4-FFF2-40B4-BE49-F238E27FC236}">
                    <a16:creationId xmlns:a16="http://schemas.microsoft.com/office/drawing/2014/main" id="{A91121D5-0846-42FF-89C0-6EFFFA15284E}"/>
                  </a:ext>
                </a:extLst>
              </p:cNvPr>
              <p:cNvSpPr>
                <a:spLocks/>
              </p:cNvSpPr>
              <p:nvPr/>
            </p:nvSpPr>
            <p:spPr bwMode="auto">
              <a:xfrm>
                <a:off x="6634163" y="2638425"/>
                <a:ext cx="279400" cy="730250"/>
              </a:xfrm>
              <a:custGeom>
                <a:avLst/>
                <a:gdLst>
                  <a:gd name="T0" fmla="*/ 40 w 74"/>
                  <a:gd name="T1" fmla="*/ 38 h 194"/>
                  <a:gd name="T2" fmla="*/ 74 w 74"/>
                  <a:gd name="T3" fmla="*/ 0 h 194"/>
                  <a:gd name="T4" fmla="*/ 1 w 74"/>
                  <a:gd name="T5" fmla="*/ 100 h 194"/>
                  <a:gd name="T6" fmla="*/ 52 w 74"/>
                  <a:gd name="T7" fmla="*/ 194 h 194"/>
                  <a:gd name="T8" fmla="*/ 52 w 74"/>
                  <a:gd name="T9" fmla="*/ 194 h 194"/>
                  <a:gd name="T10" fmla="*/ 40 w 74"/>
                  <a:gd name="T11" fmla="*/ 38 h 194"/>
                </a:gdLst>
                <a:ahLst/>
                <a:cxnLst>
                  <a:cxn ang="0">
                    <a:pos x="T0" y="T1"/>
                  </a:cxn>
                  <a:cxn ang="0">
                    <a:pos x="T2" y="T3"/>
                  </a:cxn>
                  <a:cxn ang="0">
                    <a:pos x="T4" y="T5"/>
                  </a:cxn>
                  <a:cxn ang="0">
                    <a:pos x="T6" y="T7"/>
                  </a:cxn>
                  <a:cxn ang="0">
                    <a:pos x="T8" y="T9"/>
                  </a:cxn>
                  <a:cxn ang="0">
                    <a:pos x="T10" y="T11"/>
                  </a:cxn>
                </a:cxnLst>
                <a:rect l="0" t="0" r="r" b="b"/>
                <a:pathLst>
                  <a:path w="74" h="194">
                    <a:moveTo>
                      <a:pt x="40" y="38"/>
                    </a:moveTo>
                    <a:cubicBezTo>
                      <a:pt x="50" y="21"/>
                      <a:pt x="62" y="9"/>
                      <a:pt x="74" y="0"/>
                    </a:cubicBezTo>
                    <a:cubicBezTo>
                      <a:pt x="32" y="10"/>
                      <a:pt x="0" y="31"/>
                      <a:pt x="1" y="100"/>
                    </a:cubicBezTo>
                    <a:cubicBezTo>
                      <a:pt x="1" y="132"/>
                      <a:pt x="23" y="166"/>
                      <a:pt x="52" y="194"/>
                    </a:cubicBezTo>
                    <a:cubicBezTo>
                      <a:pt x="52" y="194"/>
                      <a:pt x="52" y="194"/>
                      <a:pt x="52" y="194"/>
                    </a:cubicBezTo>
                    <a:cubicBezTo>
                      <a:pt x="29" y="143"/>
                      <a:pt x="18" y="77"/>
                      <a:pt x="40" y="38"/>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26">
                <a:extLst>
                  <a:ext uri="{FF2B5EF4-FFF2-40B4-BE49-F238E27FC236}">
                    <a16:creationId xmlns:a16="http://schemas.microsoft.com/office/drawing/2014/main" id="{59A070AB-45AD-480C-8C33-A4915F74B7C0}"/>
                  </a:ext>
                </a:extLst>
              </p:cNvPr>
              <p:cNvSpPr>
                <a:spLocks/>
              </p:cNvSpPr>
              <p:nvPr/>
            </p:nvSpPr>
            <p:spPr bwMode="auto">
              <a:xfrm>
                <a:off x="6291263" y="3316288"/>
                <a:ext cx="803275" cy="974725"/>
              </a:xfrm>
              <a:custGeom>
                <a:avLst/>
                <a:gdLst>
                  <a:gd name="T0" fmla="*/ 199 w 213"/>
                  <a:gd name="T1" fmla="*/ 83 h 259"/>
                  <a:gd name="T2" fmla="*/ 143 w 213"/>
                  <a:gd name="T3" fmla="*/ 16 h 259"/>
                  <a:gd name="T4" fmla="*/ 25 w 213"/>
                  <a:gd name="T5" fmla="*/ 42 h 259"/>
                  <a:gd name="T6" fmla="*/ 6 w 213"/>
                  <a:gd name="T7" fmla="*/ 150 h 259"/>
                  <a:gd name="T8" fmla="*/ 39 w 213"/>
                  <a:gd name="T9" fmla="*/ 218 h 259"/>
                  <a:gd name="T10" fmla="*/ 172 w 213"/>
                  <a:gd name="T11" fmla="*/ 190 h 259"/>
                  <a:gd name="T12" fmla="*/ 211 w 213"/>
                  <a:gd name="T13" fmla="*/ 104 h 259"/>
                  <a:gd name="T14" fmla="*/ 213 w 213"/>
                  <a:gd name="T15" fmla="*/ 99 h 259"/>
                  <a:gd name="T16" fmla="*/ 212 w 213"/>
                  <a:gd name="T17" fmla="*/ 98 h 259"/>
                  <a:gd name="T18" fmla="*/ 199 w 213"/>
                  <a:gd name="T19" fmla="*/ 8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 h="259">
                    <a:moveTo>
                      <a:pt x="199" y="83"/>
                    </a:moveTo>
                    <a:cubicBezTo>
                      <a:pt x="173" y="54"/>
                      <a:pt x="145" y="23"/>
                      <a:pt x="143" y="16"/>
                    </a:cubicBezTo>
                    <a:cubicBezTo>
                      <a:pt x="99" y="0"/>
                      <a:pt x="48" y="3"/>
                      <a:pt x="25" y="42"/>
                    </a:cubicBezTo>
                    <a:cubicBezTo>
                      <a:pt x="6" y="74"/>
                      <a:pt x="0" y="114"/>
                      <a:pt x="6" y="150"/>
                    </a:cubicBezTo>
                    <a:cubicBezTo>
                      <a:pt x="11" y="176"/>
                      <a:pt x="22" y="201"/>
                      <a:pt x="39" y="218"/>
                    </a:cubicBezTo>
                    <a:cubicBezTo>
                      <a:pt x="80" y="259"/>
                      <a:pt x="140" y="246"/>
                      <a:pt x="172" y="190"/>
                    </a:cubicBezTo>
                    <a:cubicBezTo>
                      <a:pt x="191" y="158"/>
                      <a:pt x="207" y="130"/>
                      <a:pt x="211" y="104"/>
                    </a:cubicBezTo>
                    <a:cubicBezTo>
                      <a:pt x="212" y="102"/>
                      <a:pt x="213" y="101"/>
                      <a:pt x="213" y="99"/>
                    </a:cubicBezTo>
                    <a:cubicBezTo>
                      <a:pt x="213" y="99"/>
                      <a:pt x="213" y="98"/>
                      <a:pt x="212" y="98"/>
                    </a:cubicBezTo>
                    <a:cubicBezTo>
                      <a:pt x="207" y="92"/>
                      <a:pt x="203" y="87"/>
                      <a:pt x="199" y="8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27">
                <a:extLst>
                  <a:ext uri="{FF2B5EF4-FFF2-40B4-BE49-F238E27FC236}">
                    <a16:creationId xmlns:a16="http://schemas.microsoft.com/office/drawing/2014/main" id="{FC32C148-838E-4CCF-9B19-0E6B09F92568}"/>
                  </a:ext>
                </a:extLst>
              </p:cNvPr>
              <p:cNvSpPr>
                <a:spLocks/>
              </p:cNvSpPr>
              <p:nvPr/>
            </p:nvSpPr>
            <p:spPr bwMode="auto">
              <a:xfrm>
                <a:off x="6702425" y="2555876"/>
                <a:ext cx="763588" cy="1065212"/>
              </a:xfrm>
              <a:custGeom>
                <a:avLst/>
                <a:gdLst>
                  <a:gd name="T0" fmla="*/ 22 w 203"/>
                  <a:gd name="T1" fmla="*/ 60 h 283"/>
                  <a:gd name="T2" fmla="*/ 34 w 203"/>
                  <a:gd name="T3" fmla="*/ 216 h 283"/>
                  <a:gd name="T4" fmla="*/ 72 w 203"/>
                  <a:gd name="T5" fmla="*/ 246 h 283"/>
                  <a:gd name="T6" fmla="*/ 95 w 203"/>
                  <a:gd name="T7" fmla="*/ 267 h 283"/>
                  <a:gd name="T8" fmla="*/ 99 w 203"/>
                  <a:gd name="T9" fmla="*/ 270 h 283"/>
                  <a:gd name="T10" fmla="*/ 113 w 203"/>
                  <a:gd name="T11" fmla="*/ 283 h 283"/>
                  <a:gd name="T12" fmla="*/ 170 w 203"/>
                  <a:gd name="T13" fmla="*/ 207 h 283"/>
                  <a:gd name="T14" fmla="*/ 155 w 203"/>
                  <a:gd name="T15" fmla="*/ 31 h 283"/>
                  <a:gd name="T16" fmla="*/ 56 w 203"/>
                  <a:gd name="T17" fmla="*/ 22 h 283"/>
                  <a:gd name="T18" fmla="*/ 22 w 203"/>
                  <a:gd name="T19" fmla="*/ 6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3" h="283">
                    <a:moveTo>
                      <a:pt x="22" y="60"/>
                    </a:moveTo>
                    <a:cubicBezTo>
                      <a:pt x="0" y="99"/>
                      <a:pt x="11" y="165"/>
                      <a:pt x="34" y="216"/>
                    </a:cubicBezTo>
                    <a:cubicBezTo>
                      <a:pt x="37" y="216"/>
                      <a:pt x="55" y="231"/>
                      <a:pt x="72" y="246"/>
                    </a:cubicBezTo>
                    <a:cubicBezTo>
                      <a:pt x="79" y="252"/>
                      <a:pt x="87" y="259"/>
                      <a:pt x="95" y="267"/>
                    </a:cubicBezTo>
                    <a:cubicBezTo>
                      <a:pt x="97" y="268"/>
                      <a:pt x="98" y="269"/>
                      <a:pt x="99" y="270"/>
                    </a:cubicBezTo>
                    <a:cubicBezTo>
                      <a:pt x="103" y="274"/>
                      <a:pt x="108" y="278"/>
                      <a:pt x="113" y="283"/>
                    </a:cubicBezTo>
                    <a:cubicBezTo>
                      <a:pt x="133" y="272"/>
                      <a:pt x="150" y="241"/>
                      <a:pt x="170" y="207"/>
                    </a:cubicBezTo>
                    <a:cubicBezTo>
                      <a:pt x="203" y="151"/>
                      <a:pt x="196" y="72"/>
                      <a:pt x="155" y="31"/>
                    </a:cubicBezTo>
                    <a:cubicBezTo>
                      <a:pt x="126" y="2"/>
                      <a:pt x="88" y="0"/>
                      <a:pt x="56" y="22"/>
                    </a:cubicBezTo>
                    <a:cubicBezTo>
                      <a:pt x="44" y="31"/>
                      <a:pt x="32" y="43"/>
                      <a:pt x="22" y="6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4" name="Freeform 28">
                <a:extLst>
                  <a:ext uri="{FF2B5EF4-FFF2-40B4-BE49-F238E27FC236}">
                    <a16:creationId xmlns:a16="http://schemas.microsoft.com/office/drawing/2014/main" id="{CBA27923-7C77-4252-A16A-D3ED2CA3E5AC}"/>
                  </a:ext>
                </a:extLst>
              </p:cNvPr>
              <p:cNvSpPr>
                <a:spLocks/>
              </p:cNvSpPr>
              <p:nvPr/>
            </p:nvSpPr>
            <p:spPr bwMode="auto">
              <a:xfrm>
                <a:off x="6826250" y="3368675"/>
                <a:ext cx="1438275" cy="1476375"/>
              </a:xfrm>
              <a:custGeom>
                <a:avLst/>
                <a:gdLst>
                  <a:gd name="T0" fmla="*/ 381 w 382"/>
                  <a:gd name="T1" fmla="*/ 346 h 392"/>
                  <a:gd name="T2" fmla="*/ 374 w 382"/>
                  <a:gd name="T3" fmla="*/ 338 h 392"/>
                  <a:gd name="T4" fmla="*/ 80 w 382"/>
                  <a:gd name="T5" fmla="*/ 67 h 392"/>
                  <a:gd name="T6" fmla="*/ 66 w 382"/>
                  <a:gd name="T7" fmla="*/ 54 h 392"/>
                  <a:gd name="T8" fmla="*/ 62 w 382"/>
                  <a:gd name="T9" fmla="*/ 51 h 392"/>
                  <a:gd name="T10" fmla="*/ 39 w 382"/>
                  <a:gd name="T11" fmla="*/ 30 h 392"/>
                  <a:gd name="T12" fmla="*/ 1 w 382"/>
                  <a:gd name="T13" fmla="*/ 0 h 392"/>
                  <a:gd name="T14" fmla="*/ 1 w 382"/>
                  <a:gd name="T15" fmla="*/ 0 h 392"/>
                  <a:gd name="T16" fmla="*/ 1 w 382"/>
                  <a:gd name="T17" fmla="*/ 0 h 392"/>
                  <a:gd name="T18" fmla="*/ 1 w 382"/>
                  <a:gd name="T19" fmla="*/ 0 h 392"/>
                  <a:gd name="T20" fmla="*/ 1 w 382"/>
                  <a:gd name="T21" fmla="*/ 2 h 392"/>
                  <a:gd name="T22" fmla="*/ 57 w 382"/>
                  <a:gd name="T23" fmla="*/ 69 h 392"/>
                  <a:gd name="T24" fmla="*/ 70 w 382"/>
                  <a:gd name="T25" fmla="*/ 84 h 392"/>
                  <a:gd name="T26" fmla="*/ 71 w 382"/>
                  <a:gd name="T27" fmla="*/ 85 h 392"/>
                  <a:gd name="T28" fmla="*/ 347 w 382"/>
                  <a:gd name="T29" fmla="*/ 384 h 392"/>
                  <a:gd name="T30" fmla="*/ 355 w 382"/>
                  <a:gd name="T31" fmla="*/ 392 h 392"/>
                  <a:gd name="T32" fmla="*/ 358 w 382"/>
                  <a:gd name="T33" fmla="*/ 391 h 392"/>
                  <a:gd name="T34" fmla="*/ 374 w 382"/>
                  <a:gd name="T35" fmla="*/ 376 h 392"/>
                  <a:gd name="T36" fmla="*/ 381 w 382"/>
                  <a:gd name="T37" fmla="*/ 351 h 392"/>
                  <a:gd name="T38" fmla="*/ 381 w 382"/>
                  <a:gd name="T39" fmla="*/ 346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2" h="392">
                    <a:moveTo>
                      <a:pt x="381" y="346"/>
                    </a:moveTo>
                    <a:cubicBezTo>
                      <a:pt x="381" y="346"/>
                      <a:pt x="379" y="343"/>
                      <a:pt x="374" y="338"/>
                    </a:cubicBezTo>
                    <a:cubicBezTo>
                      <a:pt x="337" y="304"/>
                      <a:pt x="177" y="154"/>
                      <a:pt x="80" y="67"/>
                    </a:cubicBezTo>
                    <a:cubicBezTo>
                      <a:pt x="75" y="62"/>
                      <a:pt x="70" y="58"/>
                      <a:pt x="66" y="54"/>
                    </a:cubicBezTo>
                    <a:cubicBezTo>
                      <a:pt x="65" y="53"/>
                      <a:pt x="64" y="52"/>
                      <a:pt x="62" y="51"/>
                    </a:cubicBezTo>
                    <a:cubicBezTo>
                      <a:pt x="54" y="43"/>
                      <a:pt x="46" y="36"/>
                      <a:pt x="39" y="30"/>
                    </a:cubicBezTo>
                    <a:cubicBezTo>
                      <a:pt x="22" y="15"/>
                      <a:pt x="4" y="0"/>
                      <a:pt x="1" y="0"/>
                    </a:cubicBezTo>
                    <a:cubicBezTo>
                      <a:pt x="1" y="0"/>
                      <a:pt x="1" y="0"/>
                      <a:pt x="1" y="0"/>
                    </a:cubicBezTo>
                    <a:cubicBezTo>
                      <a:pt x="1" y="0"/>
                      <a:pt x="1" y="0"/>
                      <a:pt x="1" y="0"/>
                    </a:cubicBezTo>
                    <a:cubicBezTo>
                      <a:pt x="1" y="0"/>
                      <a:pt x="1" y="0"/>
                      <a:pt x="1" y="0"/>
                    </a:cubicBezTo>
                    <a:cubicBezTo>
                      <a:pt x="0" y="0"/>
                      <a:pt x="1" y="1"/>
                      <a:pt x="1" y="2"/>
                    </a:cubicBezTo>
                    <a:cubicBezTo>
                      <a:pt x="3" y="9"/>
                      <a:pt x="31" y="40"/>
                      <a:pt x="57" y="69"/>
                    </a:cubicBezTo>
                    <a:cubicBezTo>
                      <a:pt x="61" y="73"/>
                      <a:pt x="65" y="78"/>
                      <a:pt x="70" y="84"/>
                    </a:cubicBezTo>
                    <a:cubicBezTo>
                      <a:pt x="71" y="84"/>
                      <a:pt x="71" y="85"/>
                      <a:pt x="71" y="85"/>
                    </a:cubicBezTo>
                    <a:cubicBezTo>
                      <a:pt x="162" y="186"/>
                      <a:pt x="312" y="347"/>
                      <a:pt x="347" y="384"/>
                    </a:cubicBezTo>
                    <a:cubicBezTo>
                      <a:pt x="352" y="389"/>
                      <a:pt x="355" y="392"/>
                      <a:pt x="355" y="392"/>
                    </a:cubicBezTo>
                    <a:cubicBezTo>
                      <a:pt x="355" y="392"/>
                      <a:pt x="356" y="392"/>
                      <a:pt x="358" y="391"/>
                    </a:cubicBezTo>
                    <a:cubicBezTo>
                      <a:pt x="362" y="390"/>
                      <a:pt x="367" y="386"/>
                      <a:pt x="374" y="376"/>
                    </a:cubicBezTo>
                    <a:cubicBezTo>
                      <a:pt x="380" y="365"/>
                      <a:pt x="381" y="356"/>
                      <a:pt x="381" y="351"/>
                    </a:cubicBezTo>
                    <a:cubicBezTo>
                      <a:pt x="382" y="348"/>
                      <a:pt x="381" y="346"/>
                      <a:pt x="381" y="346"/>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sp>
        <p:nvSpPr>
          <p:cNvPr id="40" name="TextBox 39">
            <a:extLst>
              <a:ext uri="{FF2B5EF4-FFF2-40B4-BE49-F238E27FC236}">
                <a16:creationId xmlns:a16="http://schemas.microsoft.com/office/drawing/2014/main" id="{B6F5EAF2-20CE-4EBD-9C43-B73103B9335A}"/>
              </a:ext>
            </a:extLst>
          </p:cNvPr>
          <p:cNvSpPr txBox="1"/>
          <p:nvPr/>
        </p:nvSpPr>
        <p:spPr>
          <a:xfrm>
            <a:off x="797122" y="420385"/>
            <a:ext cx="10735023" cy="439608"/>
          </a:xfrm>
          <a:prstGeom prst="rect">
            <a:avLst/>
          </a:prstGeom>
          <a:noFill/>
        </p:spPr>
        <p:txBody>
          <a:bodyPr wrap="square" rtlCol="0">
            <a:spAutoFit/>
          </a:bodyPr>
          <a:lstStyle/>
          <a:p>
            <a:pPr>
              <a:lnSpc>
                <a:spcPct val="80000"/>
              </a:lnSpc>
            </a:pPr>
            <a:r>
              <a:rPr lang="en-US" sz="2800" dirty="0">
                <a:solidFill>
                  <a:schemeClr val="accent2"/>
                </a:solidFill>
                <a:latin typeface="Montserrat" panose="00000500000000000000" pitchFamily="50" charset="0"/>
                <a:ea typeface="Lato Black" panose="020F0502020204030203" pitchFamily="34" charset="0"/>
                <a:cs typeface="Lato Black" panose="020F0502020204030203" pitchFamily="34" charset="0"/>
              </a:rPr>
              <a:t>Coefficient Calculation – What Features is the Most…</a:t>
            </a:r>
          </a:p>
        </p:txBody>
      </p:sp>
      <mc:AlternateContent xmlns:mc="http://schemas.openxmlformats.org/markup-compatibility/2006" xmlns:cx1="http://schemas.microsoft.com/office/drawing/2015/9/8/chartex">
        <mc:Choice Requires="cx1">
          <p:graphicFrame>
            <p:nvGraphicFramePr>
              <p:cNvPr id="45" name="Chart 44">
                <a:extLst>
                  <a:ext uri="{FF2B5EF4-FFF2-40B4-BE49-F238E27FC236}">
                    <a16:creationId xmlns:a16="http://schemas.microsoft.com/office/drawing/2014/main" id="{DE4BF265-C7CB-0533-EB21-C6CAABEACB61}"/>
                  </a:ext>
                </a:extLst>
              </p:cNvPr>
              <p:cNvGraphicFramePr/>
              <p:nvPr>
                <p:extLst>
                  <p:ext uri="{D42A27DB-BD31-4B8C-83A1-F6EECF244321}">
                    <p14:modId xmlns:p14="http://schemas.microsoft.com/office/powerpoint/2010/main" val="130875762"/>
                  </p:ext>
                </p:extLst>
              </p:nvPr>
            </p:nvGraphicFramePr>
            <p:xfrm>
              <a:off x="4460088" y="950350"/>
              <a:ext cx="7072058" cy="2973091"/>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45" name="Chart 44">
                <a:extLst>
                  <a:ext uri="{FF2B5EF4-FFF2-40B4-BE49-F238E27FC236}">
                    <a16:creationId xmlns:a16="http://schemas.microsoft.com/office/drawing/2014/main" id="{DE4BF265-C7CB-0533-EB21-C6CAABEACB61}"/>
                  </a:ext>
                </a:extLst>
              </p:cNvPr>
              <p:cNvPicPr>
                <a:picLocks noGrp="1" noRot="1" noChangeAspect="1" noMove="1" noResize="1" noEditPoints="1" noAdjustHandles="1" noChangeArrowheads="1" noChangeShapeType="1"/>
              </p:cNvPicPr>
              <p:nvPr/>
            </p:nvPicPr>
            <p:blipFill>
              <a:blip r:embed="rId3"/>
              <a:stretch>
                <a:fillRect/>
              </a:stretch>
            </p:blipFill>
            <p:spPr>
              <a:xfrm>
                <a:off x="4460088" y="950350"/>
                <a:ext cx="7072058" cy="2973091"/>
              </a:xfrm>
              <a:prstGeom prst="rect">
                <a:avLst/>
              </a:prstGeom>
            </p:spPr>
          </p:pic>
        </mc:Fallback>
      </mc:AlternateContent>
      <p:sp>
        <p:nvSpPr>
          <p:cNvPr id="46" name="Rectangle 45">
            <a:extLst>
              <a:ext uri="{FF2B5EF4-FFF2-40B4-BE49-F238E27FC236}">
                <a16:creationId xmlns:a16="http://schemas.microsoft.com/office/drawing/2014/main" id="{EC89055F-459D-46E2-972B-30DB52CB9198}"/>
              </a:ext>
            </a:extLst>
          </p:cNvPr>
          <p:cNvSpPr/>
          <p:nvPr/>
        </p:nvSpPr>
        <p:spPr>
          <a:xfrm>
            <a:off x="4483309" y="3859436"/>
            <a:ext cx="7270553" cy="592150"/>
          </a:xfrm>
          <a:prstGeom prst="rect">
            <a:avLst/>
          </a:prstGeom>
        </p:spPr>
        <p:txBody>
          <a:bodyPr wrap="square">
            <a:spAutoFit/>
          </a:bodyPr>
          <a:lstStyle/>
          <a:p>
            <a:pPr>
              <a:lnSpc>
                <a:spcPct val="120000"/>
              </a:lnSpc>
            </a:pPr>
            <a:r>
              <a:rPr lang="en-US" sz="1400" dirty="0">
                <a:latin typeface="+mj-lt"/>
                <a:ea typeface="Open Sans Light" panose="020B0306030504020204" pitchFamily="34" charset="0"/>
                <a:cs typeface="Open Sans Light" panose="020B0306030504020204" pitchFamily="34" charset="0"/>
              </a:rPr>
              <a:t>Based on coefficient of the model the Current Equipment is the most effective feature on Churn or retention:</a:t>
            </a:r>
          </a:p>
        </p:txBody>
      </p:sp>
      <p:graphicFrame>
        <p:nvGraphicFramePr>
          <p:cNvPr id="47" name="Chart 46">
            <a:extLst>
              <a:ext uri="{FF2B5EF4-FFF2-40B4-BE49-F238E27FC236}">
                <a16:creationId xmlns:a16="http://schemas.microsoft.com/office/drawing/2014/main" id="{BAD72DF2-F4E0-C63A-36D0-53DE9843E856}"/>
              </a:ext>
            </a:extLst>
          </p:cNvPr>
          <p:cNvGraphicFramePr/>
          <p:nvPr>
            <p:extLst>
              <p:ext uri="{D42A27DB-BD31-4B8C-83A1-F6EECF244321}">
                <p14:modId xmlns:p14="http://schemas.microsoft.com/office/powerpoint/2010/main" val="2825899029"/>
              </p:ext>
            </p:extLst>
          </p:nvPr>
        </p:nvGraphicFramePr>
        <p:xfrm>
          <a:off x="5932746" y="4210442"/>
          <a:ext cx="3186315" cy="2545647"/>
        </p:xfrm>
        <a:graphic>
          <a:graphicData uri="http://schemas.openxmlformats.org/drawingml/2006/chart">
            <c:chart xmlns:c="http://schemas.openxmlformats.org/drawingml/2006/chart" xmlns:r="http://schemas.openxmlformats.org/officeDocument/2006/relationships" r:id="rId4"/>
          </a:graphicData>
        </a:graphic>
      </p:graphicFrame>
      <p:sp>
        <p:nvSpPr>
          <p:cNvPr id="48" name="TextBox 47">
            <a:extLst>
              <a:ext uri="{FF2B5EF4-FFF2-40B4-BE49-F238E27FC236}">
                <a16:creationId xmlns:a16="http://schemas.microsoft.com/office/drawing/2014/main" id="{B6E34986-1995-9804-9A49-AF761F76CB58}"/>
              </a:ext>
            </a:extLst>
          </p:cNvPr>
          <p:cNvSpPr txBox="1"/>
          <p:nvPr/>
        </p:nvSpPr>
        <p:spPr>
          <a:xfrm>
            <a:off x="7404350" y="6581001"/>
            <a:ext cx="559769" cy="276999"/>
          </a:xfrm>
          <a:prstGeom prst="rect">
            <a:avLst/>
          </a:prstGeom>
          <a:noFill/>
        </p:spPr>
        <p:txBody>
          <a:bodyPr wrap="none" rtlCol="0">
            <a:spAutoFit/>
          </a:bodyPr>
          <a:lstStyle/>
          <a:p>
            <a:r>
              <a:rPr lang="en-US" sz="1200" dirty="0">
                <a:solidFill>
                  <a:schemeClr val="tx2"/>
                </a:solidFill>
              </a:rPr>
              <a:t>Churn</a:t>
            </a:r>
            <a:endParaRPr lang="id-ID" sz="1200" dirty="0">
              <a:solidFill>
                <a:schemeClr val="tx2"/>
              </a:solidFill>
            </a:endParaRPr>
          </a:p>
        </p:txBody>
      </p:sp>
      <p:sp>
        <p:nvSpPr>
          <p:cNvPr id="49" name="TextBox 48">
            <a:extLst>
              <a:ext uri="{FF2B5EF4-FFF2-40B4-BE49-F238E27FC236}">
                <a16:creationId xmlns:a16="http://schemas.microsoft.com/office/drawing/2014/main" id="{273A6D10-9B8F-8AEB-C9DF-FF11C7E3E9D1}"/>
              </a:ext>
            </a:extLst>
          </p:cNvPr>
          <p:cNvSpPr txBox="1"/>
          <p:nvPr/>
        </p:nvSpPr>
        <p:spPr>
          <a:xfrm rot="16200000">
            <a:off x="4684574" y="5331338"/>
            <a:ext cx="2000484" cy="276999"/>
          </a:xfrm>
          <a:prstGeom prst="rect">
            <a:avLst/>
          </a:prstGeom>
          <a:noFill/>
        </p:spPr>
        <p:txBody>
          <a:bodyPr wrap="none" rtlCol="0">
            <a:spAutoFit/>
          </a:bodyPr>
          <a:lstStyle/>
          <a:p>
            <a:r>
              <a:rPr lang="en-US" sz="1200" dirty="0">
                <a:solidFill>
                  <a:schemeClr val="tx2"/>
                </a:solidFill>
              </a:rPr>
              <a:t>Avg. Current Equipment Days</a:t>
            </a:r>
            <a:endParaRPr lang="id-ID" sz="1200" dirty="0">
              <a:solidFill>
                <a:schemeClr val="tx2"/>
              </a:solidFill>
            </a:endParaRPr>
          </a:p>
        </p:txBody>
      </p:sp>
      <p:sp>
        <p:nvSpPr>
          <p:cNvPr id="50" name="TextBox 49">
            <a:extLst>
              <a:ext uri="{FF2B5EF4-FFF2-40B4-BE49-F238E27FC236}">
                <a16:creationId xmlns:a16="http://schemas.microsoft.com/office/drawing/2014/main" id="{5F8B7111-63F2-B3E8-2C63-C72F4AE6DC7C}"/>
              </a:ext>
            </a:extLst>
          </p:cNvPr>
          <p:cNvSpPr txBox="1"/>
          <p:nvPr/>
        </p:nvSpPr>
        <p:spPr>
          <a:xfrm>
            <a:off x="9205049" y="4421436"/>
            <a:ext cx="2603528" cy="2123658"/>
          </a:xfrm>
          <a:prstGeom prst="rect">
            <a:avLst/>
          </a:prstGeom>
          <a:noFill/>
        </p:spPr>
        <p:txBody>
          <a:bodyPr wrap="square">
            <a:spAutoFit/>
          </a:bodyPr>
          <a:lstStyle/>
          <a:p>
            <a:pPr algn="just"/>
            <a:r>
              <a:rPr lang="en-US" sz="1200" dirty="0">
                <a:solidFill>
                  <a:schemeClr val="accent3"/>
                </a:solidFill>
                <a:latin typeface="+mj-lt"/>
                <a:ea typeface="Open Sans Light" panose="020B0306030504020204" pitchFamily="34" charset="0"/>
                <a:cs typeface="Open Sans Light" panose="020B0306030504020204" pitchFamily="34" charset="0"/>
              </a:rPr>
              <a:t>As per these figures, it can be observed that the longer the customer holds on to the device there more likely it is to retain the customer. </a:t>
            </a:r>
          </a:p>
          <a:p>
            <a:pPr algn="just"/>
            <a:r>
              <a:rPr lang="en-US" sz="1200" dirty="0">
                <a:solidFill>
                  <a:schemeClr val="accent3"/>
                </a:solidFill>
                <a:latin typeface="+mj-lt"/>
                <a:ea typeface="Open Sans Light" panose="020B0306030504020204" pitchFamily="34" charset="0"/>
                <a:cs typeface="Open Sans Light" panose="020B0306030504020204" pitchFamily="34" charset="0"/>
              </a:rPr>
              <a:t>As it is very typical for the Communication Service Providers to offer Devices through installment and permanency, the hypothesis to justify this correlation could be using such an offering. However, there are not enough data to test it.</a:t>
            </a:r>
          </a:p>
        </p:txBody>
      </p:sp>
      <p:cxnSp>
        <p:nvCxnSpPr>
          <p:cNvPr id="51" name="Straight Connector 50">
            <a:extLst>
              <a:ext uri="{FF2B5EF4-FFF2-40B4-BE49-F238E27FC236}">
                <a16:creationId xmlns:a16="http://schemas.microsoft.com/office/drawing/2014/main" id="{5C137E77-0A36-33B0-E426-3BA59DB5EAF2}"/>
              </a:ext>
            </a:extLst>
          </p:cNvPr>
          <p:cNvCxnSpPr>
            <a:cxnSpLocks/>
          </p:cNvCxnSpPr>
          <p:nvPr/>
        </p:nvCxnSpPr>
        <p:spPr>
          <a:xfrm>
            <a:off x="6284422" y="5391058"/>
            <a:ext cx="2552007" cy="0"/>
          </a:xfrm>
          <a:prstGeom prst="line">
            <a:avLst/>
          </a:prstGeom>
          <a:ln w="22225">
            <a:solidFill>
              <a:schemeClr val="bg1">
                <a:lumMod val="8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E94AE564-ADF3-216F-75C2-1ABDBE984E91}"/>
              </a:ext>
            </a:extLst>
          </p:cNvPr>
          <p:cNvCxnSpPr>
            <a:cxnSpLocks/>
          </p:cNvCxnSpPr>
          <p:nvPr/>
        </p:nvCxnSpPr>
        <p:spPr>
          <a:xfrm>
            <a:off x="5128953" y="5391058"/>
            <a:ext cx="1155469" cy="0"/>
          </a:xfrm>
          <a:prstGeom prst="line">
            <a:avLst/>
          </a:prstGeom>
          <a:ln w="22225">
            <a:solidFill>
              <a:schemeClr val="bg1">
                <a:lumMod val="85000"/>
              </a:schemeClr>
            </a:solidFill>
            <a:prstDash val="lgDashDotDot"/>
            <a:tailEnd type="oval"/>
          </a:ln>
        </p:spPr>
        <p:style>
          <a:lnRef idx="1">
            <a:schemeClr val="accent1"/>
          </a:lnRef>
          <a:fillRef idx="0">
            <a:schemeClr val="accent1"/>
          </a:fillRef>
          <a:effectRef idx="0">
            <a:schemeClr val="accent1"/>
          </a:effectRef>
          <a:fontRef idx="minor">
            <a:schemeClr val="tx1"/>
          </a:fontRef>
        </p:style>
      </p:cxnSp>
      <p:sp>
        <p:nvSpPr>
          <p:cNvPr id="52" name="Oval 51">
            <a:extLst>
              <a:ext uri="{FF2B5EF4-FFF2-40B4-BE49-F238E27FC236}">
                <a16:creationId xmlns:a16="http://schemas.microsoft.com/office/drawing/2014/main" id="{1008D705-E3B7-E2DF-96E1-8D1F2B5F06E5}"/>
              </a:ext>
            </a:extLst>
          </p:cNvPr>
          <p:cNvSpPr/>
          <p:nvPr/>
        </p:nvSpPr>
        <p:spPr>
          <a:xfrm>
            <a:off x="4483309" y="5063667"/>
            <a:ext cx="647399" cy="647399"/>
          </a:xfrm>
          <a:prstGeom prst="ellipse">
            <a:avLst/>
          </a:prstGeom>
          <a:solidFill>
            <a:schemeClr val="bg1"/>
          </a:solidFill>
          <a:ln w="889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59" name="TextBox 58">
            <a:extLst>
              <a:ext uri="{FF2B5EF4-FFF2-40B4-BE49-F238E27FC236}">
                <a16:creationId xmlns:a16="http://schemas.microsoft.com/office/drawing/2014/main" id="{4D512CF6-98C2-A40A-A0D0-F9308CC1F98A}"/>
              </a:ext>
            </a:extLst>
          </p:cNvPr>
          <p:cNvSpPr txBox="1"/>
          <p:nvPr/>
        </p:nvSpPr>
        <p:spPr>
          <a:xfrm>
            <a:off x="4497964" y="5156967"/>
            <a:ext cx="647399" cy="584775"/>
          </a:xfrm>
          <a:prstGeom prst="rect">
            <a:avLst/>
          </a:prstGeom>
          <a:noFill/>
        </p:spPr>
        <p:txBody>
          <a:bodyPr wrap="square" rtlCol="0">
            <a:spAutoFit/>
          </a:bodyPr>
          <a:lstStyle/>
          <a:p>
            <a:pPr algn="ctr"/>
            <a:r>
              <a:rPr lang="en-US" sz="800" dirty="0">
                <a:solidFill>
                  <a:schemeClr val="tx2"/>
                </a:solidFill>
              </a:rPr>
              <a:t>Network Average</a:t>
            </a:r>
          </a:p>
          <a:p>
            <a:pPr algn="ctr"/>
            <a:r>
              <a:rPr lang="en-US" sz="800" dirty="0">
                <a:solidFill>
                  <a:schemeClr val="tx2"/>
                </a:solidFill>
              </a:rPr>
              <a:t>381 days</a:t>
            </a:r>
          </a:p>
          <a:p>
            <a:pPr algn="ctr"/>
            <a:endParaRPr lang="id-ID" sz="800" dirty="0">
              <a:solidFill>
                <a:schemeClr val="tx2"/>
              </a:solidFill>
            </a:endParaRPr>
          </a:p>
        </p:txBody>
      </p:sp>
    </p:spTree>
    <p:extLst>
      <p:ext uri="{BB962C8B-B14F-4D97-AF65-F5344CB8AC3E}">
        <p14:creationId xmlns:p14="http://schemas.microsoft.com/office/powerpoint/2010/main" val="1789054649"/>
      </p:ext>
    </p:extLst>
  </p:cSld>
  <p:clrMapOvr>
    <a:masterClrMapping/>
  </p:clrMapOvr>
</p:sld>
</file>

<file path=ppt/theme/theme1.xml><?xml version="1.0" encoding="utf-8"?>
<a:theme xmlns:a="http://schemas.openxmlformats.org/drawingml/2006/main" name="BusinessTheme1">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Theme1" id="{F87606C9-EDEA-4288-8D6D-1CD5162A0B2E}" vid="{C8E724D9-A0E5-4EC0-883E-71543C88A6D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BusinessTheme1</Template>
  <TotalTime>164</TotalTime>
  <Words>890</Words>
  <Application>Microsoft Office PowerPoint</Application>
  <PresentationFormat>Widescreen</PresentationFormat>
  <Paragraphs>178</Paragraphs>
  <Slides>11</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Montserrat</vt:lpstr>
      <vt:lpstr>Open Sans Light</vt:lpstr>
      <vt:lpstr>BusinessTheme1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 Boushehri</dc:creator>
  <cp:lastModifiedBy>Ali Boushehri</cp:lastModifiedBy>
  <cp:revision>217</cp:revision>
  <dcterms:created xsi:type="dcterms:W3CDTF">2022-06-02T20:26:10Z</dcterms:created>
  <dcterms:modified xsi:type="dcterms:W3CDTF">2022-06-03T06:43:30Z</dcterms:modified>
</cp:coreProperties>
</file>

<file path=docProps/thumbnail.jpeg>
</file>